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8"/>
  </p:notesMasterIdLst>
  <p:sldIdLst>
    <p:sldId id="256" r:id="rId2"/>
    <p:sldId id="271"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0" d="100"/>
          <a:sy n="80" d="100"/>
        </p:scale>
        <p:origin x="-120"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603290-3631-4D37-8BAD-75882D6F4FE1}" type="datetimeFigureOut">
              <a:rPr lang="es-MX" smtClean="0"/>
              <a:t>06/03/2015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B36151-E182-46E2-BAC0-4EE8BFABA40F}" type="slidenum">
              <a:rPr lang="es-MX" smtClean="0"/>
              <a:t>‹Nº›</a:t>
            </a:fld>
            <a:endParaRPr lang="es-MX"/>
          </a:p>
        </p:txBody>
      </p:sp>
    </p:spTree>
    <p:extLst>
      <p:ext uri="{BB962C8B-B14F-4D97-AF65-F5344CB8AC3E}">
        <p14:creationId xmlns:p14="http://schemas.microsoft.com/office/powerpoint/2010/main" val="1412233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FB36151-E182-46E2-BAC0-4EE8BFABA40F}" type="slidenum">
              <a:rPr lang="es-MX" smtClean="0"/>
              <a:t>12</a:t>
            </a:fld>
            <a:endParaRPr lang="es-MX"/>
          </a:p>
        </p:txBody>
      </p:sp>
    </p:spTree>
    <p:extLst>
      <p:ext uri="{BB962C8B-B14F-4D97-AF65-F5344CB8AC3E}">
        <p14:creationId xmlns:p14="http://schemas.microsoft.com/office/powerpoint/2010/main" val="1759678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3/6/2015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3/6/2015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20EBB0C4-6273-4C6E-B9BD-2EDC30F1CD52}" type="datetimeFigureOut">
              <a:rPr lang="en-US" dirty="0"/>
              <a:t>3/6/2015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3/6/2015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3/6/2015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3/6/2015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3/6/2015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3/6/2015</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C9CAD897-D46E-4AD2-BD9B-49DD3E640873}" type="datetimeFigureOut">
              <a:rPr lang="en-US" dirty="0"/>
              <a:t>3/6/2015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3/6/2015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3/6/2015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3/6/2015</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‹Nº›</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gif"/><Relationship Id="rId1" Type="http://schemas.openxmlformats.org/officeDocument/2006/relationships/slideLayout" Target="../slideLayouts/slideLayout1.xml"/><Relationship Id="rId4" Type="http://schemas.openxmlformats.org/officeDocument/2006/relationships/image" Target="../media/image21.gif"/></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gif"/><Relationship Id="rId1" Type="http://schemas.openxmlformats.org/officeDocument/2006/relationships/slideLayout" Target="../slideLayouts/slideLayout1.xml"/><Relationship Id="rId4" Type="http://schemas.openxmlformats.org/officeDocument/2006/relationships/image" Target="../media/image26.gif"/></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multiversidad.com.mx/inscripcion/multiversida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5597" y="531364"/>
            <a:ext cx="4867186" cy="2871641"/>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p:cNvSpPr txBox="1"/>
          <p:nvPr/>
        </p:nvSpPr>
        <p:spPr>
          <a:xfrm>
            <a:off x="2395470" y="4520485"/>
            <a:ext cx="7456868" cy="646331"/>
          </a:xfrm>
          <a:prstGeom prst="rect">
            <a:avLst/>
          </a:prstGeom>
          <a:noFill/>
        </p:spPr>
        <p:txBody>
          <a:bodyPr wrap="square" rtlCol="0">
            <a:spAutoFit/>
          </a:bodyPr>
          <a:lstStyle/>
          <a:p>
            <a:pPr algn="ctr"/>
            <a:r>
              <a:rPr lang="es-MX" sz="3600" b="1" dirty="0" smtClean="0">
                <a:solidFill>
                  <a:schemeClr val="accent1">
                    <a:lumMod val="60000"/>
                    <a:lumOff val="40000"/>
                  </a:schemeClr>
                </a:solidFill>
              </a:rPr>
              <a:t>L.E.F. EILIANA HERNANDEZ VALLEJO</a:t>
            </a:r>
            <a:endParaRPr lang="es-MX" sz="3600" b="1" dirty="0">
              <a:solidFill>
                <a:schemeClr val="accent1">
                  <a:lumMod val="60000"/>
                  <a:lumOff val="40000"/>
                </a:schemeClr>
              </a:solidFill>
            </a:endParaRPr>
          </a:p>
        </p:txBody>
      </p:sp>
    </p:spTree>
    <p:extLst>
      <p:ext uri="{BB962C8B-B14F-4D97-AF65-F5344CB8AC3E}">
        <p14:creationId xmlns:p14="http://schemas.microsoft.com/office/powerpoint/2010/main" val="2431422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SEGUNDO SEMESTRE</a:t>
            </a:r>
            <a:br>
              <a:rPr lang="es-MX" dirty="0" smtClean="0"/>
            </a:br>
            <a:endParaRPr lang="es-MX" dirty="0"/>
          </a:p>
        </p:txBody>
      </p:sp>
      <p:sp>
        <p:nvSpPr>
          <p:cNvPr id="3" name="2 Marcador de contenido"/>
          <p:cNvSpPr>
            <a:spLocks noGrp="1"/>
          </p:cNvSpPr>
          <p:nvPr>
            <p:ph idx="1"/>
          </p:nvPr>
        </p:nvSpPr>
        <p:spPr/>
        <p:txBody>
          <a:bodyPr/>
          <a:lstStyle/>
          <a:p>
            <a:r>
              <a:rPr lang="es-MX" dirty="0" smtClean="0"/>
              <a:t>Competencia: salvar vidas en determinado caso de emergencias.</a:t>
            </a:r>
          </a:p>
          <a:p>
            <a:endParaRPr lang="es-MX" dirty="0"/>
          </a:p>
          <a:p>
            <a:endParaRPr lang="es-MX" dirty="0" smtClean="0"/>
          </a:p>
          <a:p>
            <a:r>
              <a:rPr lang="es-MX" dirty="0" smtClean="0"/>
              <a:t>4 </a:t>
            </a:r>
            <a:r>
              <a:rPr lang="es-MX" smtClean="0"/>
              <a:t>de marzo del 2015</a:t>
            </a:r>
            <a:endParaRPr lang="es-MX"/>
          </a:p>
        </p:txBody>
      </p:sp>
    </p:spTree>
    <p:extLst>
      <p:ext uri="{BB962C8B-B14F-4D97-AF65-F5344CB8AC3E}">
        <p14:creationId xmlns:p14="http://schemas.microsoft.com/office/powerpoint/2010/main" val="2633297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056068" y="218941"/>
            <a:ext cx="5190186" cy="861774"/>
          </a:xfrm>
          <a:prstGeom prst="rect">
            <a:avLst/>
          </a:prstGeom>
          <a:noFill/>
        </p:spPr>
        <p:txBody>
          <a:bodyPr wrap="square" rtlCol="0">
            <a:spAutoFit/>
          </a:bodyPr>
          <a:lstStyle/>
          <a:p>
            <a:r>
              <a:rPr lang="es-MX" sz="3200" b="1" dirty="0" smtClean="0">
                <a:solidFill>
                  <a:schemeClr val="accent1">
                    <a:lumMod val="60000"/>
                    <a:lumOff val="40000"/>
                  </a:schemeClr>
                </a:solidFill>
              </a:rPr>
              <a:t>PRIMEROS AUXILIOS</a:t>
            </a:r>
          </a:p>
          <a:p>
            <a:endParaRPr lang="es-MX" dirty="0"/>
          </a:p>
        </p:txBody>
      </p:sp>
      <p:sp>
        <p:nvSpPr>
          <p:cNvPr id="2" name="CuadroTexto 1"/>
          <p:cNvSpPr txBox="1"/>
          <p:nvPr/>
        </p:nvSpPr>
        <p:spPr>
          <a:xfrm>
            <a:off x="785611" y="1003440"/>
            <a:ext cx="10122795" cy="1200329"/>
          </a:xfrm>
          <a:prstGeom prst="rect">
            <a:avLst/>
          </a:prstGeom>
          <a:noFill/>
        </p:spPr>
        <p:txBody>
          <a:bodyPr wrap="square" rtlCol="0">
            <a:spAutoFit/>
          </a:bodyPr>
          <a:lstStyle/>
          <a:p>
            <a:pPr algn="just"/>
            <a:r>
              <a:rPr lang="es-MX" sz="2400" i="1" dirty="0">
                <a:solidFill>
                  <a:schemeClr val="accent2">
                    <a:lumMod val="75000"/>
                  </a:schemeClr>
                </a:solidFill>
              </a:rPr>
              <a:t>Las medidas o actuaciones que toma el auxiliador en caso de emergencia inciden en el estado y evolución de las lesiones sufridas por la víctima. Por ello es fundamental interiorizarse al respecto.</a:t>
            </a:r>
            <a:endParaRPr lang="es-MX" sz="2400" dirty="0">
              <a:solidFill>
                <a:schemeClr val="accent2">
                  <a:lumMod val="75000"/>
                </a:schemeClr>
              </a:solidFill>
            </a:endParaRPr>
          </a:p>
        </p:txBody>
      </p:sp>
      <p:pic>
        <p:nvPicPr>
          <p:cNvPr id="2050" name="Picture 2" descr="http://www.euroinnova.edu.es/sites/default/files/contenidos/14/curso_de_primeros_auxilios_onli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161" y="2332558"/>
            <a:ext cx="4488288"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7679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159099" y="373487"/>
            <a:ext cx="10109916" cy="5078313"/>
          </a:xfrm>
          <a:prstGeom prst="rect">
            <a:avLst/>
          </a:prstGeom>
          <a:noFill/>
        </p:spPr>
        <p:txBody>
          <a:bodyPr wrap="square" numCol="2" rtlCol="0">
            <a:spAutoFit/>
          </a:bodyPr>
          <a:lstStyle/>
          <a:p>
            <a:pPr algn="just">
              <a:lnSpc>
                <a:spcPct val="150000"/>
              </a:lnSpc>
            </a:pPr>
            <a:r>
              <a:rPr lang="es-MX" sz="2400" dirty="0">
                <a:solidFill>
                  <a:schemeClr val="accent2">
                    <a:lumMod val="75000"/>
                  </a:schemeClr>
                </a:solidFill>
              </a:rPr>
              <a:t>Los primeros auxilios son los cuidados o la ayuda que se le da inmediatamente a una persona que ha sufrido un accidente o la agudización de una enfermedad, hasta la llegada de un médico. No sólo consiste en colocar correctamente una gasa, realizar trabajo de desinfección o practicar respiración artificial. También es tomar la mano, reconfortar, tranquilizar y acompañar</a:t>
            </a:r>
            <a:r>
              <a:rPr lang="es-MX" sz="2400" dirty="0" smtClean="0">
                <a:solidFill>
                  <a:schemeClr val="accent2">
                    <a:lumMod val="75000"/>
                  </a:schemeClr>
                </a:solidFill>
              </a:rPr>
              <a:t>.</a:t>
            </a:r>
          </a:p>
          <a:p>
            <a:pPr algn="just">
              <a:lnSpc>
                <a:spcPct val="150000"/>
              </a:lnSpc>
            </a:pPr>
            <a:r>
              <a:rPr lang="es-MX" sz="2400" dirty="0">
                <a:solidFill>
                  <a:schemeClr val="accent2">
                    <a:lumMod val="75000"/>
                  </a:schemeClr>
                </a:solidFill>
              </a:rPr>
              <a:t>Para prestar primeros auxilios es importante mantenerse en calma, evaluar el entorno y pensar antes de actuar. También es necesario llamar al servicio de emergencias y suministrar la mayor cantidad de datos.</a:t>
            </a:r>
          </a:p>
        </p:txBody>
      </p:sp>
    </p:spTree>
    <p:extLst>
      <p:ext uri="{BB962C8B-B14F-4D97-AF65-F5344CB8AC3E}">
        <p14:creationId xmlns:p14="http://schemas.microsoft.com/office/powerpoint/2010/main" val="2323332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31821" y="244699"/>
            <a:ext cx="9002332" cy="5909310"/>
          </a:xfrm>
          <a:prstGeom prst="rect">
            <a:avLst/>
          </a:prstGeom>
          <a:noFill/>
        </p:spPr>
        <p:txBody>
          <a:bodyPr wrap="square" rtlCol="0">
            <a:spAutoFit/>
          </a:bodyPr>
          <a:lstStyle/>
          <a:p>
            <a:pPr algn="just"/>
            <a:r>
              <a:rPr lang="es-MX" sz="2000" dirty="0">
                <a:solidFill>
                  <a:schemeClr val="accent2">
                    <a:lumMod val="75000"/>
                  </a:schemeClr>
                </a:solidFill>
              </a:rPr>
              <a:t>Las normas generales que se deben tener en cuenta a la hora de intervenir son</a:t>
            </a:r>
            <a:r>
              <a:rPr lang="es-MX" sz="2000" dirty="0" smtClean="0">
                <a:solidFill>
                  <a:schemeClr val="accent2">
                    <a:lumMod val="75000"/>
                  </a:schemeClr>
                </a:solidFill>
              </a:rPr>
              <a:t>:</a:t>
            </a:r>
          </a:p>
          <a:p>
            <a:pPr algn="just"/>
            <a:endParaRPr lang="es-MX" sz="2000" dirty="0" smtClean="0"/>
          </a:p>
          <a:p>
            <a:pPr algn="just"/>
            <a:endParaRPr lang="es-MX" sz="2000" dirty="0"/>
          </a:p>
          <a:p>
            <a:pPr marL="285750" indent="-285750" algn="just">
              <a:buFont typeface="Wingdings" panose="05000000000000000000" pitchFamily="2" charset="2"/>
              <a:buChar char="ü"/>
            </a:pPr>
            <a:r>
              <a:rPr lang="es-MX" sz="2000" dirty="0">
                <a:solidFill>
                  <a:schemeClr val="accent2">
                    <a:lumMod val="75000"/>
                  </a:schemeClr>
                </a:solidFill>
              </a:rPr>
              <a:t>Mantener la calma, pero actuar con rapidez.</a:t>
            </a:r>
          </a:p>
          <a:p>
            <a:pPr marL="285750" indent="-285750" algn="just">
              <a:buFont typeface="Wingdings" panose="05000000000000000000" pitchFamily="2" charset="2"/>
              <a:buChar char="ü"/>
            </a:pPr>
            <a:r>
              <a:rPr lang="es-MX" sz="2000" dirty="0">
                <a:solidFill>
                  <a:schemeClr val="accent2">
                    <a:lumMod val="75000"/>
                  </a:schemeClr>
                </a:solidFill>
              </a:rPr>
              <a:t>Cuando se llega a un área donde hay muchos heridos, NO se debe comenzar a actuar ayudando a la primera víctima visible; hay que evaluar el entorno, pues pueden haber otros de mayor gravedad, heridos ocultos o persistir fuentes de peligro: fuego, amenaza de derrumbe, etc.</a:t>
            </a:r>
          </a:p>
          <a:p>
            <a:pPr marL="285750" indent="-285750" algn="just">
              <a:buFont typeface="Wingdings" panose="05000000000000000000" pitchFamily="2" charset="2"/>
              <a:buChar char="ü"/>
            </a:pPr>
            <a:r>
              <a:rPr lang="es-MX" sz="2000" dirty="0">
                <a:solidFill>
                  <a:schemeClr val="accent2">
                    <a:lumMod val="75000"/>
                  </a:schemeClr>
                </a:solidFill>
              </a:rPr>
              <a:t>Jamás se debe mover al herido antes de corroborar su estado y haberle proporcionado los primeros auxilios. Cuando el herido está grave es aconsejable no moverlo, excepto que sea necesario para protegerlo de un nuevo accidente o evitar el agravamiento de sus heridas.</a:t>
            </a:r>
          </a:p>
          <a:p>
            <a:pPr marL="285750" indent="-285750" algn="just">
              <a:buFont typeface="Wingdings" panose="05000000000000000000" pitchFamily="2" charset="2"/>
              <a:buChar char="ü"/>
            </a:pPr>
            <a:r>
              <a:rPr lang="es-MX" sz="2000" dirty="0">
                <a:solidFill>
                  <a:schemeClr val="accent2">
                    <a:lumMod val="75000"/>
                  </a:schemeClr>
                </a:solidFill>
              </a:rPr>
              <a:t>Procurar que la víctima mantenga una adecuada temperatura: cubrirlo con una manta en caso de ser necesario.</a:t>
            </a:r>
          </a:p>
          <a:p>
            <a:pPr marL="285750" indent="-285750" algn="just">
              <a:buFont typeface="Wingdings" panose="05000000000000000000" pitchFamily="2" charset="2"/>
              <a:buChar char="ü"/>
            </a:pPr>
            <a:r>
              <a:rPr lang="es-MX" sz="2000" dirty="0">
                <a:solidFill>
                  <a:schemeClr val="accent2">
                    <a:lumMod val="75000"/>
                  </a:schemeClr>
                </a:solidFill>
              </a:rPr>
              <a:t>No darle de beber agua a una persona inconsciente ya que se podría ahogar.</a:t>
            </a:r>
          </a:p>
          <a:p>
            <a:pPr marL="285750" indent="-285750" algn="just">
              <a:buFont typeface="Wingdings" panose="05000000000000000000" pitchFamily="2" charset="2"/>
              <a:buChar char="ü"/>
            </a:pPr>
            <a:r>
              <a:rPr lang="es-MX" sz="2000" dirty="0">
                <a:solidFill>
                  <a:schemeClr val="accent2">
                    <a:lumMod val="75000"/>
                  </a:schemeClr>
                </a:solidFill>
              </a:rPr>
              <a:t>Tranquilizar a la víctima indicándole que el servicio médico está en camino y que hay gente cerca que se ocupa de él. No se aconseja permitirle ver su herida.</a:t>
            </a:r>
          </a:p>
          <a:p>
            <a:pPr marL="285750" indent="-285750" algn="just">
              <a:buFont typeface="Wingdings" panose="05000000000000000000" pitchFamily="2" charset="2"/>
              <a:buChar char="ü"/>
            </a:pPr>
            <a:r>
              <a:rPr lang="es-MX" sz="2000" dirty="0">
                <a:solidFill>
                  <a:schemeClr val="accent2">
                    <a:lumMod val="75000"/>
                  </a:schemeClr>
                </a:solidFill>
              </a:rPr>
              <a:t>No dejar solo al accidentado ya que su estado puede agravarse rápidamente.</a:t>
            </a:r>
          </a:p>
          <a:p>
            <a:endParaRPr lang="es-MX" dirty="0"/>
          </a:p>
        </p:txBody>
      </p:sp>
      <p:pic>
        <p:nvPicPr>
          <p:cNvPr id="3074" name="Picture 2" descr="http://elbibliote.com/resources/Temas/html/imageneshtml/1270/1270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913" y="592427"/>
            <a:ext cx="2141113" cy="225380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elbibliote.com/resources/Temas/html/imageneshtml/1270/1270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912" y="3199353"/>
            <a:ext cx="2141113" cy="2954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6757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785612" y="425003"/>
            <a:ext cx="10650828" cy="2031325"/>
          </a:xfrm>
          <a:prstGeom prst="rect">
            <a:avLst/>
          </a:prstGeom>
          <a:noFill/>
        </p:spPr>
        <p:txBody>
          <a:bodyPr wrap="square" rtlCol="0">
            <a:spAutoFit/>
          </a:bodyPr>
          <a:lstStyle/>
          <a:p>
            <a:pPr algn="just"/>
            <a:r>
              <a:rPr lang="es-MX" dirty="0">
                <a:solidFill>
                  <a:schemeClr val="accent2">
                    <a:lumMod val="75000"/>
                  </a:schemeClr>
                </a:solidFill>
              </a:rPr>
              <a:t>Estas pautas generales pueden resumirse en tres ideas básicas que suelen denominarse “PAS” que se refieren a:</a:t>
            </a:r>
          </a:p>
          <a:p>
            <a:pPr algn="just"/>
            <a:r>
              <a:rPr lang="es-MX" b="1" u="sng" dirty="0">
                <a:solidFill>
                  <a:schemeClr val="accent2">
                    <a:lumMod val="75000"/>
                  </a:schemeClr>
                </a:solidFill>
              </a:rPr>
              <a:t>P</a:t>
            </a:r>
            <a:r>
              <a:rPr lang="es-MX" u="sng" dirty="0">
                <a:solidFill>
                  <a:schemeClr val="accent2">
                    <a:lumMod val="75000"/>
                  </a:schemeClr>
                </a:solidFill>
              </a:rPr>
              <a:t>roteger</a:t>
            </a:r>
            <a:r>
              <a:rPr lang="es-MX" dirty="0">
                <a:solidFill>
                  <a:schemeClr val="accent2">
                    <a:lumMod val="75000"/>
                  </a:schemeClr>
                </a:solidFill>
              </a:rPr>
              <a:t> a la víctima o accidentado y a uno mismo.</a:t>
            </a:r>
          </a:p>
          <a:p>
            <a:pPr algn="just"/>
            <a:r>
              <a:rPr lang="es-MX" b="1" u="sng" dirty="0">
                <a:solidFill>
                  <a:schemeClr val="accent2">
                    <a:lumMod val="75000"/>
                  </a:schemeClr>
                </a:solidFill>
              </a:rPr>
              <a:t>A</a:t>
            </a:r>
            <a:r>
              <a:rPr lang="es-MX" u="sng" dirty="0">
                <a:solidFill>
                  <a:schemeClr val="accent2">
                    <a:lumMod val="75000"/>
                  </a:schemeClr>
                </a:solidFill>
              </a:rPr>
              <a:t>visar</a:t>
            </a:r>
            <a:r>
              <a:rPr lang="es-MX" dirty="0">
                <a:solidFill>
                  <a:schemeClr val="accent2">
                    <a:lumMod val="75000"/>
                  </a:schemeClr>
                </a:solidFill>
              </a:rPr>
              <a:t> a los servicios de emergencia o autoridades competentes para activar la asistencia.</a:t>
            </a:r>
          </a:p>
          <a:p>
            <a:pPr algn="just"/>
            <a:r>
              <a:rPr lang="es-MX" b="1" u="sng" dirty="0">
                <a:solidFill>
                  <a:schemeClr val="accent2">
                    <a:lumMod val="75000"/>
                  </a:schemeClr>
                </a:solidFill>
              </a:rPr>
              <a:t>S</a:t>
            </a:r>
            <a:r>
              <a:rPr lang="es-MX" u="sng" dirty="0">
                <a:solidFill>
                  <a:schemeClr val="accent2">
                    <a:lumMod val="75000"/>
                  </a:schemeClr>
                </a:solidFill>
              </a:rPr>
              <a:t>ocorrer</a:t>
            </a:r>
            <a:r>
              <a:rPr lang="es-MX" dirty="0">
                <a:solidFill>
                  <a:schemeClr val="accent2">
                    <a:lumMod val="75000"/>
                  </a:schemeClr>
                </a:solidFill>
              </a:rPr>
              <a:t> al accidentado o herido.</a:t>
            </a:r>
          </a:p>
          <a:p>
            <a:pPr algn="just"/>
            <a:r>
              <a:rPr lang="es-MX" b="1" dirty="0">
                <a:solidFill>
                  <a:schemeClr val="accent2">
                    <a:lumMod val="75000"/>
                  </a:schemeClr>
                </a:solidFill>
              </a:rPr>
              <a:t>Cuando se aplican con prontitud las medidas adecuadas de estabilización y de soporte vital, se previenen las discapacidades y se alivia el sufrimiento. </a:t>
            </a:r>
            <a:r>
              <a:rPr lang="es-MX" b="1" i="1" dirty="0">
                <a:solidFill>
                  <a:schemeClr val="accent2">
                    <a:lumMod val="75000"/>
                  </a:schemeClr>
                </a:solidFill>
              </a:rPr>
              <a:t>Fuente: Comité Internacional de la Cruz Roja.</a:t>
            </a:r>
            <a:endParaRPr lang="es-MX" dirty="0">
              <a:solidFill>
                <a:schemeClr val="accent2">
                  <a:lumMod val="75000"/>
                </a:schemeClr>
              </a:solidFill>
            </a:endParaRPr>
          </a:p>
          <a:p>
            <a:endParaRPr lang="es-MX" dirty="0"/>
          </a:p>
        </p:txBody>
      </p:sp>
      <p:pic>
        <p:nvPicPr>
          <p:cNvPr id="4098" name="Picture 2" descr="http://elbibliote.com/resources/Temas/html/imageneshtml/1270/1270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612" y="2286000"/>
            <a:ext cx="3837903" cy="3837903"/>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p:cNvSpPr txBox="1"/>
          <p:nvPr/>
        </p:nvSpPr>
        <p:spPr>
          <a:xfrm>
            <a:off x="5293217" y="2843565"/>
            <a:ext cx="5473521" cy="2893100"/>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s-MX" sz="1400" b="1" dirty="0"/>
              <a:t>AVISO AL SISTEMA DE EMERGENCIAS</a:t>
            </a:r>
            <a:r>
              <a:rPr lang="es-MX" sz="1400" dirty="0"/>
              <a:t/>
            </a:r>
            <a:br>
              <a:rPr lang="es-MX" sz="1400" dirty="0"/>
            </a:br>
            <a:r>
              <a:rPr lang="es-MX" sz="1400" dirty="0"/>
              <a:t/>
            </a:r>
            <a:br>
              <a:rPr lang="es-MX" sz="1400" dirty="0"/>
            </a:br>
            <a:r>
              <a:rPr lang="es-MX" sz="1400" dirty="0"/>
              <a:t>Al comunicarse es necesario:</a:t>
            </a:r>
            <a:br>
              <a:rPr lang="es-MX" sz="1400" dirty="0"/>
            </a:br>
            <a:r>
              <a:rPr lang="es-MX" sz="1400" dirty="0"/>
              <a:t/>
            </a:r>
            <a:br>
              <a:rPr lang="es-MX" sz="1400" dirty="0"/>
            </a:br>
            <a:r>
              <a:rPr lang="es-MX" sz="1400" dirty="0"/>
              <a:t>- Identificarse.</a:t>
            </a:r>
            <a:br>
              <a:rPr lang="es-MX" sz="1400" dirty="0"/>
            </a:br>
            <a:r>
              <a:rPr lang="es-MX" sz="1400" dirty="0"/>
              <a:t>- Brindar detalles del lugar exacto.</a:t>
            </a:r>
            <a:br>
              <a:rPr lang="es-MX" sz="1400" dirty="0"/>
            </a:br>
            <a:r>
              <a:rPr lang="es-MX" sz="1400" dirty="0"/>
              <a:t>- Describir el accidente e indicar si hay circunstancias que pueden agravar la situación.</a:t>
            </a:r>
            <a:br>
              <a:rPr lang="es-MX" sz="1400" dirty="0"/>
            </a:br>
            <a:r>
              <a:rPr lang="es-MX" sz="1400" dirty="0"/>
              <a:t>- Informar el número de heridos y su estado (respiran, sangran, conscientes).</a:t>
            </a:r>
            <a:br>
              <a:rPr lang="es-MX" sz="1400" dirty="0"/>
            </a:br>
            <a:r>
              <a:rPr lang="es-MX" sz="1400" dirty="0" smtClean="0"/>
              <a:t>· </a:t>
            </a:r>
            <a:r>
              <a:rPr lang="es-MX" sz="1400" dirty="0"/>
              <a:t>Es importante mantener libre la línea telefónica utilizada para la comunicación del accidente.</a:t>
            </a:r>
            <a:br>
              <a:rPr lang="es-MX" sz="1400" dirty="0"/>
            </a:br>
            <a:r>
              <a:rPr lang="es-MX" sz="1400" dirty="0"/>
              <a:t>· Mientras se espera la ayuda, se puede empezar a socorrer.</a:t>
            </a:r>
          </a:p>
        </p:txBody>
      </p:sp>
    </p:spTree>
    <p:extLst>
      <p:ext uri="{BB962C8B-B14F-4D97-AF65-F5344CB8AC3E}">
        <p14:creationId xmlns:p14="http://schemas.microsoft.com/office/powerpoint/2010/main" val="2997615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703388" y="351692"/>
            <a:ext cx="11296357" cy="523220"/>
          </a:xfrm>
          <a:prstGeom prst="rect">
            <a:avLst/>
          </a:prstGeom>
          <a:noFill/>
        </p:spPr>
        <p:txBody>
          <a:bodyPr wrap="square" rtlCol="0">
            <a:spAutoFit/>
          </a:bodyPr>
          <a:lstStyle/>
          <a:p>
            <a:r>
              <a:rPr lang="es-MX" sz="2800" b="1" dirty="0">
                <a:solidFill>
                  <a:schemeClr val="accent2">
                    <a:lumMod val="75000"/>
                  </a:schemeClr>
                </a:solidFill>
              </a:rPr>
              <a:t>BOTIQUÍN</a:t>
            </a:r>
            <a:endParaRPr lang="es-MX" dirty="0">
              <a:solidFill>
                <a:schemeClr val="accent2">
                  <a:lumMod val="75000"/>
                </a:schemeClr>
              </a:solidFill>
            </a:endParaRPr>
          </a:p>
        </p:txBody>
      </p:sp>
      <p:sp>
        <p:nvSpPr>
          <p:cNvPr id="4" name="CuadroTexto 3"/>
          <p:cNvSpPr txBox="1"/>
          <p:nvPr/>
        </p:nvSpPr>
        <p:spPr>
          <a:xfrm>
            <a:off x="675249" y="874912"/>
            <a:ext cx="8996778" cy="1200329"/>
          </a:xfrm>
          <a:prstGeom prst="rect">
            <a:avLst/>
          </a:prstGeom>
          <a:noFill/>
        </p:spPr>
        <p:txBody>
          <a:bodyPr wrap="square" rtlCol="0">
            <a:spAutoFit/>
          </a:bodyPr>
          <a:lstStyle/>
          <a:p>
            <a:pPr algn="just"/>
            <a:r>
              <a:rPr lang="es-MX" dirty="0">
                <a:solidFill>
                  <a:schemeClr val="accent2">
                    <a:lumMod val="75000"/>
                  </a:schemeClr>
                </a:solidFill>
              </a:rPr>
              <a:t>En los hogares, automóviles, comercios e instituciones es necesario contar con un botiquín de primeros auxilios ya que permitirá brindar asistencia más rápido. Debe guardarse en un sitio de fácil acceso y revisarse regularmente para constatar que no haya artículos caducados o medicamentos vencidos</a:t>
            </a:r>
            <a:r>
              <a:rPr lang="es-MX" dirty="0"/>
              <a:t>.</a:t>
            </a:r>
          </a:p>
        </p:txBody>
      </p:sp>
      <p:pic>
        <p:nvPicPr>
          <p:cNvPr id="5124" name="Picture 4" descr="http://elbibliote.com/resources/Temas/html/imageneshtml/1270/1270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98636" y="478301"/>
            <a:ext cx="1905000" cy="2247901"/>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p:cNvSpPr txBox="1"/>
          <p:nvPr/>
        </p:nvSpPr>
        <p:spPr>
          <a:xfrm>
            <a:off x="703388" y="2079086"/>
            <a:ext cx="7976381" cy="4524315"/>
          </a:xfrm>
          <a:prstGeom prst="rect">
            <a:avLst/>
          </a:prstGeom>
          <a:noFill/>
        </p:spPr>
        <p:txBody>
          <a:bodyPr wrap="square" rtlCol="0">
            <a:spAutoFit/>
          </a:bodyPr>
          <a:lstStyle/>
          <a:p>
            <a:r>
              <a:rPr lang="es-MX" dirty="0">
                <a:solidFill>
                  <a:schemeClr val="accent2">
                    <a:lumMod val="75000"/>
                  </a:schemeClr>
                </a:solidFill>
              </a:rPr>
              <a:t>Debe incluir</a:t>
            </a:r>
            <a:r>
              <a:rPr lang="es-MX" dirty="0" smtClean="0">
                <a:solidFill>
                  <a:schemeClr val="accent2">
                    <a:lumMod val="75000"/>
                  </a:schemeClr>
                </a:solidFill>
              </a:rPr>
              <a:t>:</a:t>
            </a:r>
          </a:p>
          <a:p>
            <a:endParaRPr lang="es-MX" dirty="0">
              <a:solidFill>
                <a:schemeClr val="accent2">
                  <a:lumMod val="75000"/>
                </a:schemeClr>
              </a:solidFill>
            </a:endParaRPr>
          </a:p>
          <a:p>
            <a:pPr marL="285750" indent="-285750">
              <a:buFont typeface="Wingdings" panose="05000000000000000000" pitchFamily="2" charset="2"/>
              <a:buChar char="ü"/>
            </a:pPr>
            <a:r>
              <a:rPr lang="es-MX" dirty="0">
                <a:solidFill>
                  <a:schemeClr val="accent2">
                    <a:lumMod val="75000"/>
                  </a:schemeClr>
                </a:solidFill>
              </a:rPr>
              <a:t>Manual de primeros auxilios.</a:t>
            </a:r>
          </a:p>
          <a:p>
            <a:pPr marL="285750" indent="-285750">
              <a:buFont typeface="Wingdings" panose="05000000000000000000" pitchFamily="2" charset="2"/>
              <a:buChar char="ü"/>
            </a:pPr>
            <a:r>
              <a:rPr lang="es-MX" dirty="0">
                <a:solidFill>
                  <a:schemeClr val="accent2">
                    <a:lumMod val="75000"/>
                  </a:schemeClr>
                </a:solidFill>
              </a:rPr>
              <a:t>Un listado de teléfonos útiles de emergencias.</a:t>
            </a:r>
          </a:p>
          <a:p>
            <a:pPr marL="285750" indent="-285750">
              <a:buFont typeface="Wingdings" panose="05000000000000000000" pitchFamily="2" charset="2"/>
              <a:buChar char="ü"/>
            </a:pPr>
            <a:r>
              <a:rPr lang="es-MX" dirty="0">
                <a:solidFill>
                  <a:schemeClr val="accent2">
                    <a:lumMod val="75000"/>
                  </a:schemeClr>
                </a:solidFill>
              </a:rPr>
              <a:t>Tijeras – Pinzas para sujetar vendas sin contaminar.</a:t>
            </a:r>
          </a:p>
          <a:p>
            <a:pPr marL="285750" indent="-285750">
              <a:buFont typeface="Wingdings" panose="05000000000000000000" pitchFamily="2" charset="2"/>
              <a:buChar char="ü"/>
            </a:pPr>
            <a:r>
              <a:rPr lang="es-MX" dirty="0">
                <a:solidFill>
                  <a:schemeClr val="accent2">
                    <a:lumMod val="75000"/>
                  </a:schemeClr>
                </a:solidFill>
              </a:rPr>
              <a:t>Gasas – Curitas – Vendas.</a:t>
            </a:r>
          </a:p>
          <a:p>
            <a:pPr marL="285750" indent="-285750">
              <a:buFont typeface="Wingdings" panose="05000000000000000000" pitchFamily="2" charset="2"/>
              <a:buChar char="ü"/>
            </a:pPr>
            <a:r>
              <a:rPr lang="es-MX" dirty="0">
                <a:solidFill>
                  <a:schemeClr val="accent2">
                    <a:lumMod val="75000"/>
                  </a:schemeClr>
                </a:solidFill>
              </a:rPr>
              <a:t>Alcohol al 70% para limpiar manos e instrumentos de primeros auxilios.</a:t>
            </a:r>
          </a:p>
          <a:p>
            <a:pPr marL="285750" indent="-285750">
              <a:buFont typeface="Wingdings" panose="05000000000000000000" pitchFamily="2" charset="2"/>
              <a:buChar char="ü"/>
            </a:pPr>
            <a:r>
              <a:rPr lang="es-MX" dirty="0">
                <a:solidFill>
                  <a:schemeClr val="accent2">
                    <a:lumMod val="75000"/>
                  </a:schemeClr>
                </a:solidFill>
              </a:rPr>
              <a:t>Jabón neutro para limpiar heridas – Solución salina – Solución antiséptica.</a:t>
            </a:r>
          </a:p>
          <a:p>
            <a:pPr marL="285750" indent="-285750">
              <a:buFont typeface="Wingdings" panose="05000000000000000000" pitchFamily="2" charset="2"/>
              <a:buChar char="ü"/>
            </a:pPr>
            <a:r>
              <a:rPr lang="es-MX" dirty="0">
                <a:solidFill>
                  <a:schemeClr val="accent2">
                    <a:lumMod val="75000"/>
                  </a:schemeClr>
                </a:solidFill>
              </a:rPr>
              <a:t>Termómetro.</a:t>
            </a:r>
          </a:p>
          <a:p>
            <a:pPr marL="285750" indent="-285750">
              <a:buFont typeface="Wingdings" panose="05000000000000000000" pitchFamily="2" charset="2"/>
              <a:buChar char="ü"/>
            </a:pPr>
            <a:r>
              <a:rPr lang="es-MX" dirty="0">
                <a:solidFill>
                  <a:schemeClr val="accent2">
                    <a:lumMod val="75000"/>
                  </a:schemeClr>
                </a:solidFill>
              </a:rPr>
              <a:t>Guantes de látex.</a:t>
            </a:r>
          </a:p>
          <a:p>
            <a:pPr marL="285750" indent="-285750">
              <a:buFont typeface="Wingdings" panose="05000000000000000000" pitchFamily="2" charset="2"/>
              <a:buChar char="ü"/>
            </a:pPr>
            <a:r>
              <a:rPr lang="es-MX" dirty="0">
                <a:solidFill>
                  <a:schemeClr val="accent2">
                    <a:lumMod val="75000"/>
                  </a:schemeClr>
                </a:solidFill>
              </a:rPr>
              <a:t>Linterna para examinar al lesionado (boca, pupilas).</a:t>
            </a:r>
          </a:p>
          <a:p>
            <a:pPr marL="285750" indent="-285750">
              <a:buFont typeface="Wingdings" panose="05000000000000000000" pitchFamily="2" charset="2"/>
              <a:buChar char="ü"/>
            </a:pPr>
            <a:r>
              <a:rPr lang="es-MX" dirty="0">
                <a:solidFill>
                  <a:schemeClr val="accent2">
                    <a:lumMod val="75000"/>
                  </a:schemeClr>
                </a:solidFill>
              </a:rPr>
              <a:t>Velas – Fósforos.</a:t>
            </a:r>
          </a:p>
          <a:p>
            <a:pPr marL="285750" indent="-285750">
              <a:buFont typeface="Wingdings" panose="05000000000000000000" pitchFamily="2" charset="2"/>
              <a:buChar char="ü"/>
            </a:pPr>
            <a:r>
              <a:rPr lang="es-MX" dirty="0">
                <a:solidFill>
                  <a:schemeClr val="accent2">
                    <a:lumMod val="75000"/>
                  </a:schemeClr>
                </a:solidFill>
              </a:rPr>
              <a:t>Cinta adhesiva.</a:t>
            </a:r>
          </a:p>
          <a:p>
            <a:pPr marL="285750" indent="-285750">
              <a:buFont typeface="Wingdings" panose="05000000000000000000" pitchFamily="2" charset="2"/>
              <a:buChar char="ü"/>
            </a:pPr>
            <a:r>
              <a:rPr lang="es-MX" dirty="0">
                <a:solidFill>
                  <a:schemeClr val="accent2">
                    <a:lumMod val="75000"/>
                  </a:schemeClr>
                </a:solidFill>
              </a:rPr>
              <a:t>Anotador y lapicera para el registro de datos relevantes que pueda proveer la víctima (nombre, teléfonos).</a:t>
            </a:r>
          </a:p>
          <a:p>
            <a:endParaRPr lang="es-MX" dirty="0"/>
          </a:p>
        </p:txBody>
      </p:sp>
    </p:spTree>
    <p:extLst>
      <p:ext uri="{BB962C8B-B14F-4D97-AF65-F5344CB8AC3E}">
        <p14:creationId xmlns:p14="http://schemas.microsoft.com/office/powerpoint/2010/main" val="220147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07963" y="450166"/>
            <a:ext cx="6893169" cy="4939814"/>
          </a:xfrm>
          <a:prstGeom prst="rect">
            <a:avLst/>
          </a:prstGeom>
          <a:noFill/>
        </p:spPr>
        <p:txBody>
          <a:bodyPr wrap="square" rtlCol="0">
            <a:spAutoFit/>
          </a:bodyPr>
          <a:lstStyle/>
          <a:p>
            <a:pPr algn="just">
              <a:lnSpc>
                <a:spcPct val="150000"/>
              </a:lnSpc>
            </a:pPr>
            <a:r>
              <a:rPr lang="es-MX" dirty="0">
                <a:solidFill>
                  <a:schemeClr val="accent2">
                    <a:lumMod val="75000"/>
                  </a:schemeClr>
                </a:solidFill>
              </a:rPr>
              <a:t>El botiquín debe trasladarse hacia donde esté la víctima y no la víctima al botiquín. Además, el contenido debe elegirse en función de las características del lugar. Por ejemplo, el botiquín de una playa debería incluir una manta térmica para prevenir la pérdida de calor en víctimas de shock y ahogamiento.</a:t>
            </a:r>
          </a:p>
          <a:p>
            <a:pPr algn="just">
              <a:lnSpc>
                <a:spcPct val="150000"/>
              </a:lnSpc>
            </a:pPr>
            <a:r>
              <a:rPr lang="es-MX" b="1" dirty="0">
                <a:solidFill>
                  <a:schemeClr val="accent2">
                    <a:lumMod val="75000"/>
                  </a:schemeClr>
                </a:solidFill>
              </a:rPr>
              <a:t>Se aconseja no programar el teléfono celular para que al marcar sólo un número se llame automáticamente al servicio de emergencias. Las llamadas involuntarias generan problemas en los centros de llamadas de emergencias.</a:t>
            </a:r>
            <a:endParaRPr lang="es-MX" dirty="0">
              <a:solidFill>
                <a:schemeClr val="accent2">
                  <a:lumMod val="75000"/>
                </a:schemeClr>
              </a:solidFill>
            </a:endParaRPr>
          </a:p>
          <a:p>
            <a:endParaRPr lang="es-MX" dirty="0" smtClean="0"/>
          </a:p>
          <a:p>
            <a:pPr algn="just">
              <a:lnSpc>
                <a:spcPct val="150000"/>
              </a:lnSpc>
            </a:pPr>
            <a:r>
              <a:rPr lang="es-MX" dirty="0">
                <a:solidFill>
                  <a:schemeClr val="accent2">
                    <a:lumMod val="75000"/>
                  </a:schemeClr>
                </a:solidFill>
              </a:rPr>
              <a:t>Nunca se auto-medique. Tampoco suministre medicamentos sin autorización de un profesional de la salud.</a:t>
            </a:r>
          </a:p>
        </p:txBody>
      </p:sp>
      <p:pic>
        <p:nvPicPr>
          <p:cNvPr id="6146" name="Picture 2" descr="http://elbibliote.com/resources/Temas/html/imageneshtml/1270/1270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3145" y="1135737"/>
            <a:ext cx="3935081" cy="4533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8548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37626" y="464234"/>
            <a:ext cx="7610622" cy="5447645"/>
          </a:xfrm>
          <a:prstGeom prst="rect">
            <a:avLst/>
          </a:prstGeom>
          <a:noFill/>
        </p:spPr>
        <p:txBody>
          <a:bodyPr wrap="square" rtlCol="0">
            <a:spAutoFit/>
          </a:bodyPr>
          <a:lstStyle/>
          <a:p>
            <a:r>
              <a:rPr lang="es-MX" sz="2400" b="1" dirty="0" smtClean="0">
                <a:solidFill>
                  <a:schemeClr val="accent2">
                    <a:lumMod val="75000"/>
                  </a:schemeClr>
                </a:solidFill>
              </a:rPr>
              <a:t>HERIDAS</a:t>
            </a:r>
          </a:p>
          <a:p>
            <a:pPr algn="just"/>
            <a:endParaRPr lang="es-MX" dirty="0"/>
          </a:p>
          <a:p>
            <a:pPr algn="just"/>
            <a:r>
              <a:rPr lang="es-MX" dirty="0">
                <a:solidFill>
                  <a:schemeClr val="accent2">
                    <a:lumMod val="75000"/>
                  </a:schemeClr>
                </a:solidFill>
              </a:rPr>
              <a:t>Mantener la calma y transmitir tranquilidad es esencial para comenzar a asistir. En caso de que la herida cause hemorragia es importante detenerla y desinfectarla correctamente. Básicamente se debe actuar del siguiente modo.</a:t>
            </a:r>
          </a:p>
          <a:p>
            <a:pPr algn="just"/>
            <a:r>
              <a:rPr lang="es-MX" dirty="0">
                <a:solidFill>
                  <a:schemeClr val="accent2">
                    <a:lumMod val="75000"/>
                  </a:schemeClr>
                </a:solidFill>
              </a:rPr>
              <a:t>1- Colocarse guantes de látex para evitar el contagio de alguna enfermedad y la contaminación de la herida.</a:t>
            </a:r>
          </a:p>
          <a:p>
            <a:pPr algn="just"/>
            <a:r>
              <a:rPr lang="es-MX" dirty="0">
                <a:solidFill>
                  <a:schemeClr val="accent2">
                    <a:lumMod val="75000"/>
                  </a:schemeClr>
                </a:solidFill>
              </a:rPr>
              <a:t>2- Retirar la ropa que cubre la herida. En caso necesario cortar la ropa para evitar movimientos bruscos que perjudiquen a la víctima.</a:t>
            </a:r>
          </a:p>
          <a:p>
            <a:pPr algn="just"/>
            <a:r>
              <a:rPr lang="es-MX" dirty="0">
                <a:solidFill>
                  <a:schemeClr val="accent2">
                    <a:lumMod val="75000"/>
                  </a:schemeClr>
                </a:solidFill>
              </a:rPr>
              <a:t>3- Quitar objetos que puedan causar complicaciones: anillos, pulseras, collares, PERO NUNCA los objetos que se encuentran clavados como agujas, clavos, chuchillos, alambres.</a:t>
            </a:r>
          </a:p>
          <a:p>
            <a:pPr algn="just"/>
            <a:r>
              <a:rPr lang="es-MX" dirty="0">
                <a:solidFill>
                  <a:schemeClr val="accent2">
                    <a:lumMod val="75000"/>
                  </a:schemeClr>
                </a:solidFill>
              </a:rPr>
              <a:t>4- Limpiar la herida con gasas y agua potable o solución salina.</a:t>
            </a:r>
          </a:p>
          <a:p>
            <a:pPr algn="just"/>
            <a:r>
              <a:rPr lang="es-MX" dirty="0">
                <a:solidFill>
                  <a:schemeClr val="accent2">
                    <a:lumMod val="75000"/>
                  </a:schemeClr>
                </a:solidFill>
              </a:rPr>
              <a:t>5- Cubrir la herida con gasas o telas limpias. Fijar con tela adhesiva o vendas.</a:t>
            </a:r>
          </a:p>
          <a:p>
            <a:pPr algn="just"/>
            <a:r>
              <a:rPr lang="es-MX" dirty="0">
                <a:solidFill>
                  <a:schemeClr val="accent2">
                    <a:lumMod val="75000"/>
                  </a:schemeClr>
                </a:solidFill>
              </a:rPr>
              <a:t>6- En caso de que la herida sea en el vientre o en el pecho y se observen órganos, NO SE DEBE intentar colocar los órganos en su lugar. Sólo hay que cubrir la herida y los órganos, SIN PRESIONARLOS, con una tela limpia y húmeda.</a:t>
            </a:r>
          </a:p>
          <a:p>
            <a:endParaRPr lang="es-MX" dirty="0">
              <a:solidFill>
                <a:schemeClr val="accent2">
                  <a:lumMod val="75000"/>
                </a:schemeClr>
              </a:solidFill>
            </a:endParaRPr>
          </a:p>
        </p:txBody>
      </p:sp>
      <p:pic>
        <p:nvPicPr>
          <p:cNvPr id="1026" name="Picture 2" descr="http://elbibliote.com/resources/Temas/html/imageneshtml/1270/1270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1388" y="845176"/>
            <a:ext cx="2706737" cy="179499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classe.es/salud/img/hemorrag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4981" y="3420470"/>
            <a:ext cx="4019550" cy="2743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7029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http://www.clinicadam.com/graphics/images/es/106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879" y="4043966"/>
            <a:ext cx="3137768" cy="2060619"/>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682579" y="144379"/>
            <a:ext cx="7302321" cy="4247317"/>
          </a:xfrm>
          <a:prstGeom prst="rect">
            <a:avLst/>
          </a:prstGeom>
          <a:noFill/>
        </p:spPr>
        <p:txBody>
          <a:bodyPr wrap="square" rtlCol="0">
            <a:spAutoFit/>
          </a:bodyPr>
          <a:lstStyle/>
          <a:p>
            <a:pPr algn="just"/>
            <a:r>
              <a:rPr lang="es-MX" b="1" dirty="0" smtClean="0">
                <a:solidFill>
                  <a:schemeClr val="accent2">
                    <a:lumMod val="75000"/>
                  </a:schemeClr>
                </a:solidFill>
              </a:rPr>
              <a:t>HEMORRAGIA</a:t>
            </a:r>
          </a:p>
          <a:p>
            <a:pPr algn="just"/>
            <a:endParaRPr lang="es-MX" dirty="0">
              <a:solidFill>
                <a:schemeClr val="accent2">
                  <a:lumMod val="75000"/>
                </a:schemeClr>
              </a:solidFill>
            </a:endParaRPr>
          </a:p>
          <a:p>
            <a:pPr algn="just"/>
            <a:r>
              <a:rPr lang="es-MX" dirty="0">
                <a:solidFill>
                  <a:schemeClr val="accent2">
                    <a:lumMod val="75000"/>
                  </a:schemeClr>
                </a:solidFill>
              </a:rPr>
              <a:t>Es la salida de sangre de los vasos o conductos por los cuales circula. Debe ser controlada lo antes posible para evitar complicaciones. Luego se debe esperar al servicio de emergencias o recurrir al hospital.</a:t>
            </a:r>
          </a:p>
          <a:p>
            <a:pPr algn="just"/>
            <a:r>
              <a:rPr lang="es-MX" dirty="0">
                <a:solidFill>
                  <a:schemeClr val="accent2">
                    <a:lumMod val="75000"/>
                  </a:schemeClr>
                </a:solidFill>
              </a:rPr>
              <a:t>1- Para asistir a una persona con hemorragia hay que colocarse guantes de látex.</a:t>
            </a:r>
          </a:p>
          <a:p>
            <a:pPr algn="just"/>
            <a:r>
              <a:rPr lang="es-MX" dirty="0">
                <a:solidFill>
                  <a:schemeClr val="accent2">
                    <a:lumMod val="75000"/>
                  </a:schemeClr>
                </a:solidFill>
              </a:rPr>
              <a:t>2- Acostar a la persona en un lugar seguro y procurar detener el sangrado colocando una venda sobre la herida, para presionar con firmeza.</a:t>
            </a:r>
          </a:p>
          <a:p>
            <a:pPr algn="just"/>
            <a:r>
              <a:rPr lang="es-MX" dirty="0">
                <a:solidFill>
                  <a:schemeClr val="accent2">
                    <a:lumMod val="75000"/>
                  </a:schemeClr>
                </a:solidFill>
              </a:rPr>
              <a:t>3- Vendar la herida SIN RETIRAR la venda con la que se hizo presión. Si sigue sangrando, volver a vendar SIN sacar las vendas anteriores.</a:t>
            </a:r>
          </a:p>
          <a:p>
            <a:pPr algn="just"/>
            <a:r>
              <a:rPr lang="es-MX" dirty="0">
                <a:solidFill>
                  <a:schemeClr val="accent2">
                    <a:lumMod val="75000"/>
                  </a:schemeClr>
                </a:solidFill>
              </a:rPr>
              <a:t>4- En caso que haya algún objeto clavado, NO RETIRARLO.</a:t>
            </a:r>
          </a:p>
          <a:p>
            <a:pPr algn="just"/>
            <a:r>
              <a:rPr lang="es-MX" dirty="0">
                <a:solidFill>
                  <a:schemeClr val="accent2">
                    <a:lumMod val="75000"/>
                  </a:schemeClr>
                </a:solidFill>
              </a:rPr>
              <a:t>5- Si el sangrado es en un brazo o en una pierna, levantarlo.</a:t>
            </a:r>
          </a:p>
          <a:p>
            <a:pPr algn="just"/>
            <a:r>
              <a:rPr lang="es-MX" dirty="0">
                <a:solidFill>
                  <a:schemeClr val="accent2">
                    <a:lumMod val="75000"/>
                  </a:schemeClr>
                </a:solidFill>
              </a:rPr>
              <a:t>6- Si hay herida en cadera, abdomen y/tórax, NO levantar piernas y brazos.</a:t>
            </a:r>
          </a:p>
          <a:p>
            <a:endParaRPr lang="es-MX" dirty="0"/>
          </a:p>
        </p:txBody>
      </p:sp>
      <p:pic>
        <p:nvPicPr>
          <p:cNvPr id="2050" name="Picture 2" descr="http://www.laguiadelbebe.com/wp-content/uploads/HLIC/50b48542e35d57e0674ac4fff9c1d68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9872" y="3477831"/>
            <a:ext cx="3016368" cy="262675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image.slidesharecdn.com/cfakepathtiposdeheridashemorragias-090829121524-phpapp02/95/tipos-de-heridas-tratamiento-de-urgencia-de-hemorragias-5-728.jpg?cb=12515664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44048" y="428344"/>
            <a:ext cx="3788016" cy="284101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elbibliote.com/resources/Temas/html/imageneshtml/1270/1270h.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3795" y="4069724"/>
            <a:ext cx="2653049" cy="2094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0841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95459" y="437882"/>
            <a:ext cx="5499279" cy="5355312"/>
          </a:xfrm>
          <a:prstGeom prst="rect">
            <a:avLst/>
          </a:prstGeom>
          <a:noFill/>
        </p:spPr>
        <p:txBody>
          <a:bodyPr wrap="square" rtlCol="0">
            <a:spAutoFit/>
          </a:bodyPr>
          <a:lstStyle/>
          <a:p>
            <a:r>
              <a:rPr lang="es-MX" b="1" dirty="0" smtClean="0">
                <a:solidFill>
                  <a:schemeClr val="accent2">
                    <a:lumMod val="75000"/>
                  </a:schemeClr>
                </a:solidFill>
              </a:rPr>
              <a:t>DESMAYOS</a:t>
            </a:r>
          </a:p>
          <a:p>
            <a:pPr algn="just"/>
            <a:endParaRPr lang="es-MX" dirty="0">
              <a:solidFill>
                <a:schemeClr val="accent2">
                  <a:lumMod val="75000"/>
                </a:schemeClr>
              </a:solidFill>
            </a:endParaRPr>
          </a:p>
          <a:p>
            <a:pPr algn="just"/>
            <a:r>
              <a:rPr lang="es-MX" dirty="0">
                <a:solidFill>
                  <a:schemeClr val="accent2">
                    <a:lumMod val="75000"/>
                  </a:schemeClr>
                </a:solidFill>
              </a:rPr>
              <a:t>Es una pérdida momentánea de la conciencia provocada por falta de oxígeno en el cerebro.</a:t>
            </a:r>
          </a:p>
          <a:p>
            <a:pPr algn="just"/>
            <a:r>
              <a:rPr lang="es-MX" dirty="0">
                <a:solidFill>
                  <a:schemeClr val="accent2">
                    <a:lumMod val="75000"/>
                  </a:schemeClr>
                </a:solidFill>
              </a:rPr>
              <a:t>1- Comprobar la respiración y el pulso.</a:t>
            </a:r>
          </a:p>
          <a:p>
            <a:pPr algn="just"/>
            <a:r>
              <a:rPr lang="es-MX" dirty="0">
                <a:solidFill>
                  <a:schemeClr val="accent2">
                    <a:lumMod val="75000"/>
                  </a:schemeClr>
                </a:solidFill>
              </a:rPr>
              <a:t>2- Ubicar a la persona desmayada en un sitio ventilado y quitar a los curiosos de alrededor.</a:t>
            </a:r>
          </a:p>
          <a:p>
            <a:pPr algn="just"/>
            <a:r>
              <a:rPr lang="es-MX" dirty="0">
                <a:solidFill>
                  <a:schemeClr val="accent2">
                    <a:lumMod val="75000"/>
                  </a:schemeClr>
                </a:solidFill>
              </a:rPr>
              <a:t>3- Acostar a la persona. Si esto no es posible, sentarla hacia adelante con la cabeza entre las rodillas.</a:t>
            </a:r>
          </a:p>
          <a:p>
            <a:pPr algn="just"/>
            <a:r>
              <a:rPr lang="es-MX" dirty="0">
                <a:solidFill>
                  <a:schemeClr val="accent2">
                    <a:lumMod val="75000"/>
                  </a:schemeClr>
                </a:solidFill>
              </a:rPr>
              <a:t>4- Aflojarle la ropa apretada alrededor del cuello (corbata, botones de camisa).</a:t>
            </a:r>
          </a:p>
          <a:p>
            <a:pPr algn="just"/>
            <a:r>
              <a:rPr lang="es-MX" dirty="0">
                <a:solidFill>
                  <a:schemeClr val="accent2">
                    <a:lumMod val="75000"/>
                  </a:schemeClr>
                </a:solidFill>
              </a:rPr>
              <a:t>5- Levantarle las piernas unos 30 cm, mientras se la mantiene acostada, siempre que no existan lesiones en la cabeza, el estómago o las piernas.</a:t>
            </a:r>
          </a:p>
          <a:p>
            <a:pPr algn="just"/>
            <a:r>
              <a:rPr lang="es-MX" dirty="0">
                <a:solidFill>
                  <a:schemeClr val="accent2">
                    <a:lumMod val="75000"/>
                  </a:schemeClr>
                </a:solidFill>
              </a:rPr>
              <a:t>6- Si la persona ha vomitado, voltearla de lado para evitar el ahogamiento.</a:t>
            </a:r>
          </a:p>
          <a:p>
            <a:pPr algn="just"/>
            <a:r>
              <a:rPr lang="es-MX" dirty="0">
                <a:solidFill>
                  <a:schemeClr val="accent2">
                    <a:lumMod val="75000"/>
                  </a:schemeClr>
                </a:solidFill>
              </a:rPr>
              <a:t>7- Cuando se recupere, hay que dejarla acostado en posición recta para que respire lenta y profundamente.</a:t>
            </a:r>
          </a:p>
          <a:p>
            <a:endParaRPr lang="es-MX" dirty="0"/>
          </a:p>
        </p:txBody>
      </p:sp>
      <p:pic>
        <p:nvPicPr>
          <p:cNvPr id="3074" name="Picture 2" descr="http://elbibliote.com/resources/Temas/html/imageneshtml/1270/1270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6379" y="437882"/>
            <a:ext cx="3036885" cy="201393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fundamutual.falcon.gob.ve/images/medica/desmay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4859" y="2594556"/>
            <a:ext cx="4772974" cy="3484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7962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elbibliote.com/resources/Temas/html/imageneshtml/1270/1270j.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549" y="1360644"/>
            <a:ext cx="4572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579549" y="283335"/>
            <a:ext cx="3915178" cy="584775"/>
          </a:xfrm>
          <a:prstGeom prst="rect">
            <a:avLst/>
          </a:prstGeom>
          <a:noFill/>
        </p:spPr>
        <p:txBody>
          <a:bodyPr wrap="square" rtlCol="0">
            <a:spAutoFit/>
          </a:bodyPr>
          <a:lstStyle/>
          <a:p>
            <a:r>
              <a:rPr lang="es-MX" sz="3200" b="1" dirty="0">
                <a:solidFill>
                  <a:schemeClr val="accent2">
                    <a:lumMod val="75000"/>
                  </a:schemeClr>
                </a:solidFill>
              </a:rPr>
              <a:t>¿Qué es RCP?</a:t>
            </a:r>
            <a:endParaRPr lang="es-MX" sz="3200" dirty="0">
              <a:solidFill>
                <a:schemeClr val="accent2">
                  <a:lumMod val="75000"/>
                </a:schemeClr>
              </a:solidFill>
            </a:endParaRPr>
          </a:p>
        </p:txBody>
      </p:sp>
      <p:sp>
        <p:nvSpPr>
          <p:cNvPr id="3" name="CuadroTexto 2"/>
          <p:cNvSpPr txBox="1"/>
          <p:nvPr/>
        </p:nvSpPr>
        <p:spPr>
          <a:xfrm>
            <a:off x="5589429" y="468892"/>
            <a:ext cx="5589431" cy="2308324"/>
          </a:xfrm>
          <a:prstGeom prst="rect">
            <a:avLst/>
          </a:prstGeom>
          <a:noFill/>
        </p:spPr>
        <p:txBody>
          <a:bodyPr wrap="square" rtlCol="0">
            <a:spAutoFit/>
          </a:bodyPr>
          <a:lstStyle/>
          <a:p>
            <a:pPr algn="just"/>
            <a:r>
              <a:rPr lang="es-MX" dirty="0">
                <a:solidFill>
                  <a:schemeClr val="accent2">
                    <a:lumMod val="75000"/>
                  </a:schemeClr>
                </a:solidFill>
              </a:rPr>
              <a:t>Es reanimación cardiopulmonar, un procedimiento que puede salvar vidas y se utiliza cuando la persona ha dejado de respirar o el corazón de palpitar. Esto puede suceder cuando la persona ha recibido una descarga eléctrica, un ataque cardíaco o se ha ahogado.</a:t>
            </a:r>
            <a:br>
              <a:rPr lang="es-MX" dirty="0">
                <a:solidFill>
                  <a:schemeClr val="accent2">
                    <a:lumMod val="75000"/>
                  </a:schemeClr>
                </a:solidFill>
              </a:rPr>
            </a:br>
            <a:r>
              <a:rPr lang="es-MX" dirty="0">
                <a:solidFill>
                  <a:schemeClr val="accent2">
                    <a:lumMod val="75000"/>
                  </a:schemeClr>
                </a:solidFill>
              </a:rPr>
              <a:t>Esta práctica combina respiración boca a boca y compresiones cardíacas. El procedimiento varía de acuerdo a las características del paciente: edad, tamaño.</a:t>
            </a:r>
          </a:p>
        </p:txBody>
      </p:sp>
      <p:pic>
        <p:nvPicPr>
          <p:cNvPr id="4100" name="Picture 4" descr="http://umm.edu/~/media/ADAM/Images/es/19658.ash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5340" y="2884643"/>
            <a:ext cx="5125790" cy="3324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265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3.bp.blogspot.com/__nJ0Ea5QBI4/S9V7wnrFbWI/AAAAAAAABSU/Z_PMb5hg7ws/s1600/Entablillado+de+brazo+y+pierna.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86011" y="2782776"/>
            <a:ext cx="3067050" cy="3495675"/>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554821" y="103032"/>
            <a:ext cx="11190711" cy="1477328"/>
          </a:xfrm>
          <a:prstGeom prst="rect">
            <a:avLst/>
          </a:prstGeom>
          <a:noFill/>
        </p:spPr>
        <p:txBody>
          <a:bodyPr wrap="square" rtlCol="0">
            <a:spAutoFit/>
          </a:bodyPr>
          <a:lstStyle/>
          <a:p>
            <a:r>
              <a:rPr lang="es-MX" b="1" dirty="0" smtClean="0">
                <a:solidFill>
                  <a:schemeClr val="accent2">
                    <a:lumMod val="75000"/>
                  </a:schemeClr>
                </a:solidFill>
              </a:rPr>
              <a:t>FRACTURAS</a:t>
            </a:r>
          </a:p>
          <a:p>
            <a:endParaRPr lang="es-MX" dirty="0">
              <a:solidFill>
                <a:schemeClr val="accent2">
                  <a:lumMod val="75000"/>
                </a:schemeClr>
              </a:solidFill>
            </a:endParaRPr>
          </a:p>
          <a:p>
            <a:r>
              <a:rPr lang="es-MX" dirty="0">
                <a:solidFill>
                  <a:schemeClr val="accent2">
                    <a:lumMod val="75000"/>
                  </a:schemeClr>
                </a:solidFill>
              </a:rPr>
              <a:t>Una fractura es una ruptura parcial o total del hueso. Causa dolor intenso, deformidad en el área afectada, moretones, hinchazón e incapacidad de movimiento.</a:t>
            </a:r>
          </a:p>
          <a:p>
            <a:endParaRPr lang="es-MX" dirty="0"/>
          </a:p>
        </p:txBody>
      </p:sp>
      <p:pic>
        <p:nvPicPr>
          <p:cNvPr id="5122" name="Picture 2" descr="http://elbibliote.com/resources/Temas/html/imageneshtml/1270/1270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821" y="1310478"/>
            <a:ext cx="3283084" cy="4445843"/>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p:cNvSpPr txBox="1"/>
          <p:nvPr/>
        </p:nvSpPr>
        <p:spPr>
          <a:xfrm>
            <a:off x="3921616" y="1207447"/>
            <a:ext cx="7849674" cy="1754326"/>
          </a:xfrm>
          <a:prstGeom prst="rect">
            <a:avLst/>
          </a:prstGeom>
          <a:noFill/>
        </p:spPr>
        <p:txBody>
          <a:bodyPr wrap="square" rtlCol="0">
            <a:spAutoFit/>
          </a:bodyPr>
          <a:lstStyle/>
          <a:p>
            <a:pPr algn="just"/>
            <a:r>
              <a:rPr lang="es-MX" dirty="0">
                <a:solidFill>
                  <a:schemeClr val="accent2">
                    <a:lumMod val="75000"/>
                  </a:schemeClr>
                </a:solidFill>
              </a:rPr>
              <a:t>1- Es imprescindible inmovilizar el área afectada SIN mover la parte afectada. Para esto se</a:t>
            </a:r>
          </a:p>
          <a:p>
            <a:pPr algn="just"/>
            <a:r>
              <a:rPr lang="es-MX" dirty="0">
                <a:solidFill>
                  <a:schemeClr val="accent2">
                    <a:lumMod val="75000"/>
                  </a:schemeClr>
                </a:solidFill>
              </a:rPr>
              <a:t>2- En caso de que haya herida, con o sin hueso visible, cubrir el área afectada con gasas o telas limpias SIN PRESIONAR. Nunca se debe intentar acomodar el hueso.</a:t>
            </a:r>
          </a:p>
          <a:p>
            <a:pPr algn="just"/>
            <a:r>
              <a:rPr lang="es-MX" dirty="0">
                <a:solidFill>
                  <a:schemeClr val="accent2">
                    <a:lumMod val="75000"/>
                  </a:schemeClr>
                </a:solidFill>
              </a:rPr>
              <a:t>3- Transportar al hospital de inmediato.</a:t>
            </a:r>
          </a:p>
          <a:p>
            <a:endParaRPr lang="es-MX" dirty="0"/>
          </a:p>
        </p:txBody>
      </p:sp>
      <p:pic>
        <p:nvPicPr>
          <p:cNvPr id="5126" name="Picture 6" descr="http://4.bp.blogspot.com/_X0lU5Ctp4T8/THX4pbGv5hI/AAAAAAAAADs/L5pLIA6_ZjE/s1600/pierna.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6771" y="2891464"/>
            <a:ext cx="4859645" cy="3386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2232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www.nlm.nih.gov/medlineplus/spanish/ency/images/ency/fullsize/1959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3507" y="3277820"/>
            <a:ext cx="3810000" cy="3048001"/>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193184" y="0"/>
            <a:ext cx="8718998" cy="6555641"/>
          </a:xfrm>
          <a:prstGeom prst="rect">
            <a:avLst/>
          </a:prstGeom>
          <a:noFill/>
        </p:spPr>
        <p:txBody>
          <a:bodyPr wrap="square" rtlCol="0">
            <a:spAutoFit/>
          </a:bodyPr>
          <a:lstStyle/>
          <a:p>
            <a:pPr algn="just"/>
            <a:r>
              <a:rPr lang="es-MX" sz="2400" b="1" dirty="0" smtClean="0">
                <a:solidFill>
                  <a:schemeClr val="accent2">
                    <a:lumMod val="75000"/>
                  </a:schemeClr>
                </a:solidFill>
              </a:rPr>
              <a:t>QUEMADURAS</a:t>
            </a:r>
          </a:p>
          <a:p>
            <a:pPr algn="just"/>
            <a:endParaRPr lang="es-MX" dirty="0">
              <a:solidFill>
                <a:schemeClr val="accent2">
                  <a:lumMod val="75000"/>
                </a:schemeClr>
              </a:solidFill>
            </a:endParaRPr>
          </a:p>
          <a:p>
            <a:pPr algn="just">
              <a:lnSpc>
                <a:spcPct val="200000"/>
              </a:lnSpc>
            </a:pPr>
            <a:r>
              <a:rPr lang="es-MX" dirty="0">
                <a:solidFill>
                  <a:schemeClr val="accent2">
                    <a:lumMod val="75000"/>
                  </a:schemeClr>
                </a:solidFill>
              </a:rPr>
              <a:t>Las quemaduras pueden ser de: primer, segundo o tercer grado, según las capas de la piel y los tejidos profundos lesionados (músculos, nervios y vasos sanguíneos).</a:t>
            </a:r>
          </a:p>
          <a:p>
            <a:pPr algn="just">
              <a:lnSpc>
                <a:spcPct val="200000"/>
              </a:lnSpc>
            </a:pPr>
            <a:r>
              <a:rPr lang="es-MX" u="sng" dirty="0">
                <a:solidFill>
                  <a:schemeClr val="accent2">
                    <a:lumMod val="75000"/>
                  </a:schemeClr>
                </a:solidFill>
              </a:rPr>
              <a:t>Primer grado</a:t>
            </a:r>
            <a:r>
              <a:rPr lang="es-MX" dirty="0">
                <a:solidFill>
                  <a:schemeClr val="accent2">
                    <a:lumMod val="75000"/>
                  </a:schemeClr>
                </a:solidFill>
              </a:rPr>
              <a:t>: es generalmente causada por una larga exposición al sol, a un líquido caliente o plancha. Entre los síntomas que se presentan, se encuentra el enrojecimiento de la piel, el dolor intenso o ardor y la inflamación moderada.</a:t>
            </a:r>
          </a:p>
          <a:p>
            <a:pPr algn="just">
              <a:lnSpc>
                <a:spcPct val="200000"/>
              </a:lnSpc>
            </a:pPr>
            <a:r>
              <a:rPr lang="es-MX" u="sng" dirty="0">
                <a:solidFill>
                  <a:schemeClr val="accent2">
                    <a:lumMod val="75000"/>
                  </a:schemeClr>
                </a:solidFill>
              </a:rPr>
              <a:t>Segundo grado</a:t>
            </a:r>
            <a:r>
              <a:rPr lang="es-MX" dirty="0">
                <a:solidFill>
                  <a:schemeClr val="accent2">
                    <a:lumMod val="75000"/>
                  </a:schemeClr>
                </a:solidFill>
              </a:rPr>
              <a:t>: es la que causa lesión en la capa superficial e intermedia de la piel provocando dolor intenso, inflamación y ampollas.</a:t>
            </a:r>
          </a:p>
          <a:p>
            <a:pPr algn="just">
              <a:lnSpc>
                <a:spcPct val="200000"/>
              </a:lnSpc>
            </a:pPr>
            <a:r>
              <a:rPr lang="es-MX" u="sng" dirty="0">
                <a:solidFill>
                  <a:schemeClr val="accent2">
                    <a:lumMod val="75000"/>
                  </a:schemeClr>
                </a:solidFill>
              </a:rPr>
              <a:t>Tercer grado</a:t>
            </a:r>
            <a:r>
              <a:rPr lang="es-MX" dirty="0">
                <a:solidFill>
                  <a:schemeClr val="accent2">
                    <a:lumMod val="75000"/>
                  </a:schemeClr>
                </a:solidFill>
              </a:rPr>
              <a:t>: es la que compromete todas las capas de la piel, incluso vasos sanguíneos, músculos, tendones y puede llegar a lesionar el hueso. La piel se pone acartonada y no se siente dolor debido a la destrucción de las terminaciones nerviosas.</a:t>
            </a:r>
          </a:p>
          <a:p>
            <a:endParaRPr lang="es-MX" dirty="0"/>
          </a:p>
        </p:txBody>
      </p:sp>
      <p:pic>
        <p:nvPicPr>
          <p:cNvPr id="6146" name="Picture 2" descr="http://elbibliote.com/resources/Temas/html/imageneshtml/1270/1270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5028" y="631713"/>
            <a:ext cx="2793687" cy="2188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0849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811369" y="399245"/>
            <a:ext cx="11037194" cy="3416320"/>
          </a:xfrm>
          <a:prstGeom prst="rect">
            <a:avLst/>
          </a:prstGeom>
          <a:noFill/>
        </p:spPr>
        <p:txBody>
          <a:bodyPr wrap="square" rtlCol="0">
            <a:spAutoFit/>
          </a:bodyPr>
          <a:lstStyle/>
          <a:p>
            <a:r>
              <a:rPr lang="es-MX" dirty="0">
                <a:solidFill>
                  <a:schemeClr val="accent2">
                    <a:lumMod val="75000"/>
                  </a:schemeClr>
                </a:solidFill>
              </a:rPr>
              <a:t>Lo que se debe hacer en caso de quemadura es</a:t>
            </a:r>
            <a:r>
              <a:rPr lang="es-MX" dirty="0" smtClean="0">
                <a:solidFill>
                  <a:schemeClr val="accent2">
                    <a:lumMod val="75000"/>
                  </a:schemeClr>
                </a:solidFill>
              </a:rPr>
              <a:t>:</a:t>
            </a:r>
          </a:p>
          <a:p>
            <a:endParaRPr lang="es-MX" dirty="0">
              <a:solidFill>
                <a:schemeClr val="accent2">
                  <a:lumMod val="75000"/>
                </a:schemeClr>
              </a:solidFill>
            </a:endParaRPr>
          </a:p>
          <a:p>
            <a:r>
              <a:rPr lang="es-MX" dirty="0">
                <a:solidFill>
                  <a:schemeClr val="accent2">
                    <a:lumMod val="75000"/>
                  </a:schemeClr>
                </a:solidFill>
              </a:rPr>
              <a:t>1- Asegurar la escena, protegerse y alejar a la persona afectada de lo que provocó la quemadura.</a:t>
            </a:r>
          </a:p>
          <a:p>
            <a:r>
              <a:rPr lang="es-MX" dirty="0">
                <a:solidFill>
                  <a:schemeClr val="accent2">
                    <a:lumMod val="75000"/>
                  </a:schemeClr>
                </a:solidFill>
              </a:rPr>
              <a:t>2- Quitarle la ropa, anillos, pulseras; pero SI LA ROPA ESTÁ PEGADA, NO DESPEGARLA.</a:t>
            </a:r>
          </a:p>
          <a:p>
            <a:r>
              <a:rPr lang="es-MX" dirty="0">
                <a:solidFill>
                  <a:schemeClr val="accent2">
                    <a:lumMod val="75000"/>
                  </a:schemeClr>
                </a:solidFill>
              </a:rPr>
              <a:t>3- Aliviar el dolor enfriando con agua fría, pero no helada, de 15 a 30 minutos.</a:t>
            </a:r>
          </a:p>
          <a:p>
            <a:r>
              <a:rPr lang="es-MX" dirty="0">
                <a:solidFill>
                  <a:schemeClr val="accent2">
                    <a:lumMod val="75000"/>
                  </a:schemeClr>
                </a:solidFill>
              </a:rPr>
              <a:t>4- Cubrir el área quemada con una gasa húmeda en solución salina fisiológica o agua fría limpia y sujetar con una venda para evitar la contaminación de la lesión.</a:t>
            </a:r>
          </a:p>
          <a:p>
            <a:r>
              <a:rPr lang="es-MX" dirty="0">
                <a:solidFill>
                  <a:schemeClr val="accent2">
                    <a:lumMod val="75000"/>
                  </a:schemeClr>
                </a:solidFill>
              </a:rPr>
              <a:t>5- No aplicar presión contra la quemadura.</a:t>
            </a:r>
          </a:p>
          <a:p>
            <a:r>
              <a:rPr lang="es-MX" dirty="0">
                <a:solidFill>
                  <a:schemeClr val="accent2">
                    <a:lumMod val="75000"/>
                  </a:schemeClr>
                </a:solidFill>
              </a:rPr>
              <a:t>6- Si se presenta en manos o pies colocar gasa entre los dedos antes de poner la venda.</a:t>
            </a:r>
          </a:p>
          <a:p>
            <a:r>
              <a:rPr lang="es-MX" dirty="0">
                <a:solidFill>
                  <a:schemeClr val="accent2">
                    <a:lumMod val="75000"/>
                  </a:schemeClr>
                </a:solidFill>
              </a:rPr>
              <a:t>7- Si la persona está consciente, darle abundante líquido por la boca.</a:t>
            </a:r>
          </a:p>
          <a:p>
            <a:r>
              <a:rPr lang="es-MX" dirty="0">
                <a:solidFill>
                  <a:schemeClr val="accent2">
                    <a:lumMod val="75000"/>
                  </a:schemeClr>
                </a:solidFill>
              </a:rPr>
              <a:t>Si no tiene acceso al sistema de emergencias, traslade a la persona lesionada al hospital.</a:t>
            </a:r>
          </a:p>
          <a:p>
            <a:endParaRPr lang="es-MX" dirty="0"/>
          </a:p>
        </p:txBody>
      </p:sp>
      <p:pic>
        <p:nvPicPr>
          <p:cNvPr id="7170" name="Picture 2" descr="http://www.mondolatino.eu/consejosyservicios/consejospracticos/quemaduras3.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788" y="3541690"/>
            <a:ext cx="3090930" cy="2472744"/>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www.mondolatino.eu/consejosyservicios/consejospracticos/quemaduras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4233" y="3541690"/>
            <a:ext cx="2833353" cy="2266682"/>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www.mondolatino.it/consigli/consiglipratici/ustioni2.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0616" y="3541690"/>
            <a:ext cx="4081042" cy="2562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2792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http://www.misionrg.com.ar/priaux1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7593" y="2899807"/>
            <a:ext cx="4751274" cy="3279959"/>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296215" y="270456"/>
            <a:ext cx="6774288" cy="5909310"/>
          </a:xfrm>
          <a:prstGeom prst="rect">
            <a:avLst/>
          </a:prstGeom>
          <a:noFill/>
        </p:spPr>
        <p:txBody>
          <a:bodyPr wrap="square" rtlCol="0">
            <a:spAutoFit/>
          </a:bodyPr>
          <a:lstStyle/>
          <a:p>
            <a:r>
              <a:rPr lang="es-MX" b="1" dirty="0">
                <a:solidFill>
                  <a:schemeClr val="accent2">
                    <a:lumMod val="75000"/>
                  </a:schemeClr>
                </a:solidFill>
              </a:rPr>
              <a:t>CHOQUE DE </a:t>
            </a:r>
            <a:r>
              <a:rPr lang="es-MX" b="1" dirty="0" smtClean="0">
                <a:solidFill>
                  <a:schemeClr val="accent2">
                    <a:lumMod val="75000"/>
                  </a:schemeClr>
                </a:solidFill>
              </a:rPr>
              <a:t>VEHÍCULOS</a:t>
            </a:r>
          </a:p>
          <a:p>
            <a:pPr algn="just"/>
            <a:endParaRPr lang="es-MX" dirty="0">
              <a:solidFill>
                <a:schemeClr val="accent2">
                  <a:lumMod val="75000"/>
                </a:schemeClr>
              </a:solidFill>
            </a:endParaRPr>
          </a:p>
          <a:p>
            <a:pPr algn="just"/>
            <a:r>
              <a:rPr lang="es-MX" dirty="0">
                <a:solidFill>
                  <a:schemeClr val="accent2">
                    <a:lumMod val="75000"/>
                  </a:schemeClr>
                </a:solidFill>
              </a:rPr>
              <a:t>Si a uno le toca ser testigo de un choque, es importante detener el vehículo en un lugar seguro antes de proceder a auxiliar. También es fundamental encender luces para dar señal de precaución. En caso de que uno sea la víctima, es NECESARIO respirar profundo y pensar antes de actuar. Recordar las reglas PAS: protegerse y proteger, avisar al servicio de emergencias y socorrer.</a:t>
            </a:r>
          </a:p>
          <a:p>
            <a:pPr algn="just"/>
            <a:r>
              <a:rPr lang="es-MX" dirty="0">
                <a:solidFill>
                  <a:schemeClr val="accent2">
                    <a:lumMod val="75000"/>
                  </a:schemeClr>
                </a:solidFill>
              </a:rPr>
              <a:t>1- Encender las luces intermitentes (balizas) del vehículo para dar señal de precaución.</a:t>
            </a:r>
          </a:p>
          <a:p>
            <a:pPr algn="just"/>
            <a:r>
              <a:rPr lang="es-MX" dirty="0">
                <a:solidFill>
                  <a:schemeClr val="accent2">
                    <a:lumMod val="75000"/>
                  </a:schemeClr>
                </a:solidFill>
              </a:rPr>
              <a:t>2- Colocar a cien metros del lugar balizas y señales.</a:t>
            </a:r>
          </a:p>
          <a:p>
            <a:pPr algn="just"/>
            <a:r>
              <a:rPr lang="es-MX" dirty="0">
                <a:solidFill>
                  <a:schemeClr val="accent2">
                    <a:lumMod val="75000"/>
                  </a:schemeClr>
                </a:solidFill>
              </a:rPr>
              <a:t>3- No apresurarse a sacar a las víctimas de los vehículos. Nunca hay que moverlos ni suministrarles líquidos o alimentos.</a:t>
            </a:r>
          </a:p>
          <a:p>
            <a:pPr algn="just"/>
            <a:r>
              <a:rPr lang="es-MX" dirty="0">
                <a:solidFill>
                  <a:schemeClr val="accent2">
                    <a:lumMod val="75000"/>
                  </a:schemeClr>
                </a:solidFill>
              </a:rPr>
              <a:t>4- Evaluar la situación antes de llamar al servicio de emergencia. Recordar que se les debe informar de la cantidad de víctimas y el estado de ellas.</a:t>
            </a:r>
          </a:p>
          <a:p>
            <a:pPr algn="just"/>
            <a:r>
              <a:rPr lang="es-MX" dirty="0">
                <a:solidFill>
                  <a:schemeClr val="accent2">
                    <a:lumMod val="75000"/>
                  </a:schemeClr>
                </a:solidFill>
              </a:rPr>
              <a:t>5- Asegúrese de que el motor de los vehículos accidentados se encuentren apagados.</a:t>
            </a:r>
          </a:p>
          <a:p>
            <a:pPr algn="just"/>
            <a:r>
              <a:rPr lang="es-MX" dirty="0">
                <a:solidFill>
                  <a:schemeClr val="accent2">
                    <a:lumMod val="75000"/>
                  </a:schemeClr>
                </a:solidFill>
              </a:rPr>
              <a:t>Si se advierte o sospecha que una de las víctimas tiene lesión de columna, mantenerle fijas la cabeza y el cuello.</a:t>
            </a:r>
          </a:p>
          <a:p>
            <a:endParaRPr lang="es-MX" dirty="0"/>
          </a:p>
        </p:txBody>
      </p:sp>
      <p:pic>
        <p:nvPicPr>
          <p:cNvPr id="8194" name="Picture 2" descr="http://elbibliote.com/resources/Temas/html/imageneshtml/1270/1270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473" y="450761"/>
            <a:ext cx="3379171" cy="22409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250522"/>
      </p:ext>
    </p:extLst>
  </p:cSld>
  <p:clrMapOvr>
    <a:masterClrMapping/>
  </p:clrMapOvr>
</p:sld>
</file>

<file path=ppt/theme/theme1.xml><?xml version="1.0" encoding="utf-8"?>
<a:theme xmlns:a="http://schemas.openxmlformats.org/drawingml/2006/main" name="Retrospección">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295</TotalTime>
  <Words>1766</Words>
  <Application>Microsoft Office PowerPoint</Application>
  <PresentationFormat>Personalizado</PresentationFormat>
  <Paragraphs>108</Paragraphs>
  <Slides>16</Slides>
  <Notes>1</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Retrospección</vt:lpstr>
      <vt:lpstr>Presentación de PowerPoint</vt:lpstr>
      <vt:lpstr>SEGUNDO SEMESTRE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Sarigueya</dc:creator>
  <cp:lastModifiedBy>PRESARIO</cp:lastModifiedBy>
  <cp:revision>16</cp:revision>
  <dcterms:created xsi:type="dcterms:W3CDTF">2015-03-02T19:18:52Z</dcterms:created>
  <dcterms:modified xsi:type="dcterms:W3CDTF">2015-03-07T03:50:36Z</dcterms:modified>
</cp:coreProperties>
</file>