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43"/>
  </p:notesMasterIdLst>
  <p:sldIdLst>
    <p:sldId id="256" r:id="rId2"/>
    <p:sldId id="259" r:id="rId3"/>
    <p:sldId id="260" r:id="rId4"/>
    <p:sldId id="261" r:id="rId5"/>
    <p:sldId id="262" r:id="rId6"/>
    <p:sldId id="263" r:id="rId7"/>
    <p:sldId id="264" r:id="rId8"/>
    <p:sldId id="265" r:id="rId9"/>
    <p:sldId id="267" r:id="rId10"/>
    <p:sldId id="268" r:id="rId11"/>
    <p:sldId id="269"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6" r:id="rId27"/>
    <p:sldId id="287" r:id="rId28"/>
    <p:sldId id="288" r:id="rId29"/>
    <p:sldId id="289" r:id="rId30"/>
    <p:sldId id="290" r:id="rId31"/>
    <p:sldId id="291" r:id="rId32"/>
    <p:sldId id="292" r:id="rId33"/>
    <p:sldId id="293" r:id="rId34"/>
    <p:sldId id="294" r:id="rId35"/>
    <p:sldId id="295" r:id="rId36"/>
    <p:sldId id="296" r:id="rId37"/>
    <p:sldId id="300" r:id="rId38"/>
    <p:sldId id="302" r:id="rId39"/>
    <p:sldId id="303" r:id="rId40"/>
    <p:sldId id="304" r:id="rId41"/>
    <p:sldId id="266" r:id="rId42"/>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76" autoAdjust="0"/>
  </p:normalViewPr>
  <p:slideViewPr>
    <p:cSldViewPr>
      <p:cViewPr varScale="1">
        <p:scale>
          <a:sx n="62" d="100"/>
          <a:sy n="62" d="100"/>
        </p:scale>
        <p:origin x="-1116" y="-78"/>
      </p:cViewPr>
      <p:guideLst>
        <p:guide orient="horz" pos="2160"/>
        <p:guide pos="2880"/>
      </p:guideLst>
    </p:cSldViewPr>
  </p:slideViewPr>
  <p:outlineViewPr>
    <p:cViewPr>
      <p:scale>
        <a:sx n="33" d="100"/>
        <a:sy n="33" d="100"/>
      </p:scale>
      <p:origin x="0" y="3135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5D8570-04E0-48D0-9ED8-ABB53A108201}" type="datetimeFigureOut">
              <a:rPr lang="es-MX" smtClean="0"/>
              <a:pPr/>
              <a:t>03/12/2012</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B455DB-2D9C-4B39-A74D-98A102F46D25}" type="slidenum">
              <a:rPr lang="es-MX" smtClean="0"/>
              <a:pPr/>
              <a:t>‹Nº›</a:t>
            </a:fld>
            <a:endParaRPr lang="es-MX"/>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11B455DB-2D9C-4B39-A74D-98A102F46D25}" type="slidenum">
              <a:rPr lang="es-MX" smtClean="0"/>
              <a:pPr/>
              <a:t>35</a:t>
            </a:fld>
            <a:endParaRPr lang="es-MX"/>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1"/>
      </p:bgRef>
    </p:bg>
    <p:spTree>
      <p:nvGrpSpPr>
        <p:cNvPr id="1" name=""/>
        <p:cNvGrpSpPr/>
        <p:nvPr/>
      </p:nvGrpSpPr>
      <p:grpSpPr>
        <a:xfrm>
          <a:off x="0" y="0"/>
          <a:ext cx="0" cy="0"/>
          <a:chOff x="0" y="0"/>
          <a:chExt cx="0" cy="0"/>
        </a:xfrm>
      </p:grpSpPr>
      <p:sp>
        <p:nvSpPr>
          <p:cNvPr id="8" name="7 Rectángulo"/>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Conector recto"/>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Título"/>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s-ES" smtClean="0"/>
              <a:t>Haga clic para modificar el estilo de título del patrón</a:t>
            </a:r>
            <a:endParaRPr kumimoji="0" lang="en-US"/>
          </a:p>
        </p:txBody>
      </p:sp>
      <p:sp>
        <p:nvSpPr>
          <p:cNvPr id="25" name="24 Subtítulo"/>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31" name="30 Marcador de fecha"/>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C802A78E-085C-4A11-B488-F4022F02E4C4}" type="datetimeFigureOut">
              <a:rPr lang="es-MX" smtClean="0"/>
              <a:pPr/>
              <a:t>03/12/2012</a:t>
            </a:fld>
            <a:endParaRPr lang="es-MX"/>
          </a:p>
        </p:txBody>
      </p:sp>
      <p:sp>
        <p:nvSpPr>
          <p:cNvPr id="18" name="17 Marcador de pie de página"/>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s-MX"/>
          </a:p>
        </p:txBody>
      </p:sp>
      <p:sp>
        <p:nvSpPr>
          <p:cNvPr id="29" name="28 Marcador de número de diapositiva"/>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3AA23DFA-706D-4879-A0B2-100FFBFEC85B}"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C802A78E-085C-4A11-B488-F4022F02E4C4}" type="datetimeFigureOut">
              <a:rPr lang="es-MX" smtClean="0"/>
              <a:pPr/>
              <a:t>03/12/2012</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3AA23DFA-706D-4879-A0B2-100FFBFEC85B}"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1">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C802A78E-085C-4A11-B488-F4022F02E4C4}" type="datetimeFigureOut">
              <a:rPr lang="es-MX" smtClean="0"/>
              <a:pPr/>
              <a:t>03/12/2012</a:t>
            </a:fld>
            <a:endParaRPr lang="es-MX"/>
          </a:p>
        </p:txBody>
      </p:sp>
      <p:sp>
        <p:nvSpPr>
          <p:cNvPr id="5" name="4 Marcador de pie de página"/>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s-MX"/>
          </a:p>
        </p:txBody>
      </p:sp>
      <p:sp>
        <p:nvSpPr>
          <p:cNvPr id="6" name="5 Marcador de número de diapositiva"/>
          <p:cNvSpPr>
            <a:spLocks noGrp="1"/>
          </p:cNvSpPr>
          <p:nvPr>
            <p:ph type="sldNum" sz="quarter" idx="12"/>
          </p:nvPr>
        </p:nvSpPr>
        <p:spPr>
          <a:xfrm>
            <a:off x="6733952" y="6555112"/>
            <a:ext cx="588336" cy="228600"/>
          </a:xfrm>
        </p:spPr>
        <p:txBody>
          <a:bodyPr/>
          <a:lstStyle>
            <a:extLst/>
          </a:lstStyle>
          <a:p>
            <a:fld id="{3AA23DFA-706D-4879-A0B2-100FFBFEC85B}"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C802A78E-085C-4A11-B488-F4022F02E4C4}" type="datetimeFigureOut">
              <a:rPr lang="es-MX" smtClean="0"/>
              <a:pPr/>
              <a:t>03/12/2012</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3AA23DFA-706D-4879-A0B2-100FFBFEC85B}"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nchor="b"/>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C802A78E-085C-4A11-B488-F4022F02E4C4}" type="datetimeFigureOut">
              <a:rPr lang="es-MX" smtClean="0"/>
              <a:pPr/>
              <a:t>03/12/2012</a:t>
            </a:fld>
            <a:endParaRPr lang="es-MX"/>
          </a:p>
        </p:txBody>
      </p:sp>
      <p:sp>
        <p:nvSpPr>
          <p:cNvPr id="8" name="7 Marcador de pie de página"/>
          <p:cNvSpPr>
            <a:spLocks noGrp="1"/>
          </p:cNvSpPr>
          <p:nvPr>
            <p:ph type="ftr" sz="quarter" idx="11"/>
          </p:nvPr>
        </p:nvSpPr>
        <p:spPr/>
        <p:txBody>
          <a:bodyPr/>
          <a:lstStyle>
            <a:extLst/>
          </a:lstStyle>
          <a:p>
            <a:endParaRPr lang="es-MX"/>
          </a:p>
        </p:txBody>
      </p:sp>
      <p:sp>
        <p:nvSpPr>
          <p:cNvPr id="9" name="8 Marcador de número de diapositiva"/>
          <p:cNvSpPr>
            <a:spLocks noGrp="1"/>
          </p:cNvSpPr>
          <p:nvPr>
            <p:ph type="sldNum" sz="quarter" idx="12"/>
          </p:nvPr>
        </p:nvSpPr>
        <p:spPr/>
        <p:txBody>
          <a:bodyPr/>
          <a:lstStyle>
            <a:extLst/>
          </a:lstStyle>
          <a:p>
            <a:fld id="{3AA23DFA-706D-4879-A0B2-100FFBFEC85B}"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C802A78E-085C-4A11-B488-F4022F02E4C4}" type="datetimeFigureOut">
              <a:rPr lang="es-MX" smtClean="0"/>
              <a:pPr/>
              <a:t>03/12/2012</a:t>
            </a:fld>
            <a:endParaRPr lang="es-MX"/>
          </a:p>
        </p:txBody>
      </p:sp>
      <p:sp>
        <p:nvSpPr>
          <p:cNvPr id="4" name="3 Marcador de pie de página"/>
          <p:cNvSpPr>
            <a:spLocks noGrp="1"/>
          </p:cNvSpPr>
          <p:nvPr>
            <p:ph type="ftr" sz="quarter" idx="11"/>
          </p:nvPr>
        </p:nvSpPr>
        <p:spPr/>
        <p:txBody>
          <a:bodyPr/>
          <a:lstStyle>
            <a:extLst/>
          </a:lstStyle>
          <a:p>
            <a:endParaRPr lang="es-MX"/>
          </a:p>
        </p:txBody>
      </p:sp>
      <p:sp>
        <p:nvSpPr>
          <p:cNvPr id="5" name="4 Marcador de número de diapositiva"/>
          <p:cNvSpPr>
            <a:spLocks noGrp="1"/>
          </p:cNvSpPr>
          <p:nvPr>
            <p:ph type="sldNum" sz="quarter" idx="12"/>
          </p:nvPr>
        </p:nvSpPr>
        <p:spPr/>
        <p:txBody>
          <a:bodyPr/>
          <a:lstStyle>
            <a:extLst/>
          </a:lstStyle>
          <a:p>
            <a:fld id="{3AA23DFA-706D-4879-A0B2-100FFBFEC85B}"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solidFill>
                  <a:schemeClr val="tx2"/>
                </a:solidFill>
              </a:defRPr>
            </a:lvl1pPr>
            <a:extLst/>
          </a:lstStyle>
          <a:p>
            <a:fld id="{C802A78E-085C-4A11-B488-F4022F02E4C4}" type="datetimeFigureOut">
              <a:rPr lang="es-MX" smtClean="0"/>
              <a:pPr/>
              <a:t>03/12/2012</a:t>
            </a:fld>
            <a:endParaRPr lang="es-MX"/>
          </a:p>
        </p:txBody>
      </p:sp>
      <p:sp>
        <p:nvSpPr>
          <p:cNvPr id="3" name="2 Marcador de pie de página"/>
          <p:cNvSpPr>
            <a:spLocks noGrp="1"/>
          </p:cNvSpPr>
          <p:nvPr>
            <p:ph type="ftr" sz="quarter" idx="11"/>
          </p:nvPr>
        </p:nvSpPr>
        <p:spPr/>
        <p:txBody>
          <a:bodyPr/>
          <a:lstStyle>
            <a:lvl1pPr>
              <a:defRPr>
                <a:solidFill>
                  <a:schemeClr val="tx2"/>
                </a:solidFill>
              </a:defRPr>
            </a:lvl1pPr>
            <a:extLst/>
          </a:lstStyle>
          <a:p>
            <a:endParaRPr lang="es-MX"/>
          </a:p>
        </p:txBody>
      </p:sp>
      <p:sp>
        <p:nvSpPr>
          <p:cNvPr id="4" name="3 Marcador de número de diapositiva"/>
          <p:cNvSpPr>
            <a:spLocks noGrp="1"/>
          </p:cNvSpPr>
          <p:nvPr>
            <p:ph type="sldNum" sz="quarter" idx="12"/>
          </p:nvPr>
        </p:nvSpPr>
        <p:spPr/>
        <p:txBody>
          <a:bodyPr/>
          <a:lstStyle>
            <a:extLst/>
          </a:lstStyle>
          <a:p>
            <a:fld id="{3AA23DFA-706D-4879-A0B2-100FFBFEC85B}"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C802A78E-085C-4A11-B488-F4022F02E4C4}" type="datetimeFigureOut">
              <a:rPr lang="es-MX" smtClean="0"/>
              <a:pPr/>
              <a:t>03/12/2012</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3AA23DFA-706D-4879-A0B2-100FFBFEC85B}"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2"/>
      </p:bgRef>
    </p:bg>
    <p:spTree>
      <p:nvGrpSpPr>
        <p:cNvPr id="1" name=""/>
        <p:cNvGrpSpPr/>
        <p:nvPr/>
      </p:nvGrpSpPr>
      <p:grpSpPr>
        <a:xfrm>
          <a:off x="0" y="0"/>
          <a:ext cx="0" cy="0"/>
          <a:chOff x="0" y="0"/>
          <a:chExt cx="0" cy="0"/>
        </a:xfrm>
      </p:grpSpPr>
      <p:sp>
        <p:nvSpPr>
          <p:cNvPr id="8" name="7 Rectángulo"/>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8 Rectángulo"/>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s-ES" smtClean="0"/>
              <a:t>Haga clic para modificar el estilo de título del patrón</a:t>
            </a:r>
            <a:endParaRPr kumimoji="0" lang="en-US" dirty="0"/>
          </a:p>
        </p:txBody>
      </p:sp>
      <p:sp>
        <p:nvSpPr>
          <p:cNvPr id="4" name="3 Marcador de texto"/>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s-ES" smtClean="0"/>
              <a:t>Haga clic para modificar el estilo de texto del patrón</a:t>
            </a:r>
          </a:p>
        </p:txBody>
      </p:sp>
      <p:sp>
        <p:nvSpPr>
          <p:cNvPr id="5" name="4 Marcador de fecha"/>
          <p:cNvSpPr>
            <a:spLocks noGrp="1"/>
          </p:cNvSpPr>
          <p:nvPr>
            <p:ph type="dt" sz="half" idx="10"/>
          </p:nvPr>
        </p:nvSpPr>
        <p:spPr/>
        <p:txBody>
          <a:bodyPr/>
          <a:lstStyle>
            <a:extLst/>
          </a:lstStyle>
          <a:p>
            <a:fld id="{C802A78E-085C-4A11-B488-F4022F02E4C4}" type="datetimeFigureOut">
              <a:rPr lang="es-MX" smtClean="0"/>
              <a:pPr/>
              <a:t>03/12/2012</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3AA23DFA-706D-4879-A0B2-100FFBFEC85B}" type="slidenum">
              <a:rPr lang="es-MX" smtClean="0"/>
              <a:pPr/>
              <a:t>‹Nº›</a:t>
            </a:fld>
            <a:endParaRPr lang="es-MX"/>
          </a:p>
        </p:txBody>
      </p:sp>
      <p:sp>
        <p:nvSpPr>
          <p:cNvPr id="10" name="9 Marcador de posición de imagen"/>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s-ES" smtClean="0"/>
              <a:t>Haga clic en el icono para agregar una imagen</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C802A78E-085C-4A11-B488-F4022F02E4C4}" type="datetimeFigureOut">
              <a:rPr lang="es-MX" smtClean="0"/>
              <a:pPr/>
              <a:t>03/12/2012</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3AA23DFA-706D-4879-A0B2-100FFBFEC85B}"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274955"/>
            <a:ext cx="1524000" cy="5851525"/>
          </a:xfrm>
        </p:spPr>
        <p:txBody>
          <a:bodyPr vert="eaVert" ancho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2"/>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4242816" y="6557946"/>
            <a:ext cx="2002464" cy="226902"/>
          </a:xfrm>
        </p:spPr>
        <p:txBody>
          <a:bodyPr/>
          <a:lstStyle>
            <a:extLst/>
          </a:lstStyle>
          <a:p>
            <a:fld id="{C802A78E-085C-4A11-B488-F4022F02E4C4}" type="datetimeFigureOut">
              <a:rPr lang="es-MX" smtClean="0"/>
              <a:pPr/>
              <a:t>03/12/2012</a:t>
            </a:fld>
            <a:endParaRPr lang="es-MX"/>
          </a:p>
        </p:txBody>
      </p:sp>
      <p:sp>
        <p:nvSpPr>
          <p:cNvPr id="5" name="4 Marcador de pie de página"/>
          <p:cNvSpPr>
            <a:spLocks noGrp="1"/>
          </p:cNvSpPr>
          <p:nvPr>
            <p:ph type="ftr" sz="quarter" idx="11"/>
          </p:nvPr>
        </p:nvSpPr>
        <p:spPr>
          <a:xfrm>
            <a:off x="457200" y="6556248"/>
            <a:ext cx="3657600" cy="228600"/>
          </a:xfrm>
        </p:spPr>
        <p:txBody>
          <a:bodyPr/>
          <a:lstStyle>
            <a:extLst/>
          </a:lstStyle>
          <a:p>
            <a:endParaRPr lang="es-MX"/>
          </a:p>
        </p:txBody>
      </p:sp>
      <p:sp>
        <p:nvSpPr>
          <p:cNvPr id="6" name="5 Marcador de número de diapositiva"/>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3AA23DFA-706D-4879-A0B2-100FFBFEC85B}"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2 Marcador de título"/>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s-ES" smtClean="0"/>
              <a:t>Haga clic para modificar el estilo de título del patrón</a:t>
            </a:r>
            <a:endParaRPr kumimoji="0" lang="en-US"/>
          </a:p>
        </p:txBody>
      </p:sp>
      <p:sp>
        <p:nvSpPr>
          <p:cNvPr id="31" name="30 Marcador de texto"/>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7" name="26 Marcador de fecha"/>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C802A78E-085C-4A11-B488-F4022F02E4C4}" type="datetimeFigureOut">
              <a:rPr lang="es-MX" smtClean="0"/>
              <a:pPr/>
              <a:t>03/12/2012</a:t>
            </a:fld>
            <a:endParaRPr lang="es-MX"/>
          </a:p>
        </p:txBody>
      </p:sp>
      <p:sp>
        <p:nvSpPr>
          <p:cNvPr id="4" name="3 Marcador de pie de página"/>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s-MX"/>
          </a:p>
        </p:txBody>
      </p:sp>
      <p:sp>
        <p:nvSpPr>
          <p:cNvPr id="16" name="15 Marcador de número de diapositiva"/>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3AA23DFA-706D-4879-A0B2-100FFBFEC85B}"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google.com.mx/imgres?imgurl=http://profile.ak.fbcdn.net/hprofile-ak-snc4/50356_162936613735265_4183578_n.jpg&amp;imgrefurl=http://es-la.facebook.com/note.php?note_id=201883079846031&amp;usg=__2vDsrC8u1qdCkqhI3zbnM8GGVHM=&amp;h=141&amp;w=200&amp;sz=16&amp;hl=es&amp;start=1&amp;zoom=1&amp;tbnid=P5Bzua1zKYLJ2M:&amp;tbnh=73&amp;tbnw=104&amp;ei=N4SRT4CmG8ea2AWg64WeDg&amp;prev=/search?q=sistema+educativo+valladolid+logotipo&amp;um=1&amp;hl=es&amp;sa=N&amp;gbv=2&amp;tbm=isch&amp;um=1&amp;itbs=1" TargetMode="Externa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hyperlink" Target="http://www.google.com.mx/imgres?imgurl=http://www.cuidadoinfantil.net/wp-content/uploads/11-DE-ENERO_-DIBUJOS-COLORES.jpg&amp;imgrefurl=http://cuidadoinfantil.net/los-colores-en-los-dibujos-de-los-ninos.html&amp;usg=__2u41QcGrgqP_2YM302f11AmkIAY=&amp;h=282&amp;w=422&amp;sz=22&amp;hl=es&amp;start=7&amp;zoom=1&amp;tbnid=zMdBgK_SY1NAxM:&amp;tbnh=84&amp;tbnw=126&amp;ei=bUybT7b1E6nM2AW4w83gDg&amp;prev=/search?q=ni%C3%B1os+dibujos+a+color&amp;um=1&amp;hl=es&amp;sa=N&amp;gbv=2&amp;tbm=isch&amp;um=1&amp;itbs=1"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m.mx/imgres?imgurl=http://static.photaki.com/felices-los-ninos-seguros-en-pie-aislados_236520.jpg&amp;imgrefurl=http://www.photaki.es/foto-felices-los-ninos-seguros-en-pie-aislados_236520.htm&amp;usg=__5-LpdIPncW_5aDRCp602Z8ZXRuI=&amp;h=608&amp;w=626&amp;sz=78&amp;hl=es&amp;start=12&amp;zoom=1&amp;tbnid=-a8FY46yvKnP1M:&amp;tbnh=132&amp;tbnw=136&amp;ei=CU-bT_T2HqOh2QXJpemeDw&amp;prev=/search?q=ni%C3%B1os+seguros+y+felices&amp;um=1&amp;hl=es&amp;gbv=2&amp;tbm=isch&amp;um=1&amp;itbs=1"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entrepadres.com/sites/www.entrepadres.com/files/imagecache/primera/C%C3%B3mo%20criar%20ni%C3%B1os%20seguros%20de%20s%C3%AD%20mismos.jp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www.google.com.mx/imgres?imgurl=http://www.fundaciondiabetes.org/diabetesinfantil/convivir_diabetes/img/2D2_2_d.gif&amp;imgrefurl=http://www.fundaciondiabetes.org/diabetesinfantil/convivir_diabetes/cambios_psicologicos.htm&amp;usg=__H7OEHspdgrVK2SIdk4rZHmqHICI=&amp;h=230&amp;w=211&amp;sz=12&amp;hl=es&amp;start=13&amp;zoom=1&amp;tbnid=mU7Bhpj---c60M:&amp;tbnh=108&amp;tbnw=99&amp;ei=cRueT-6LDuew2wX68OGNDw&amp;prev=/search?q=adolescentes+y+padres+discutiendo&amp;hl=es&amp;gbv=2&amp;tbm=isch&amp;itbs=1" TargetMode="External"/><Relationship Id="rId3" Type="http://schemas.openxmlformats.org/officeDocument/2006/relationships/image" Target="../media/image7.jpeg"/><Relationship Id="rId7" Type="http://schemas.openxmlformats.org/officeDocument/2006/relationships/image" Target="../media/image9.jpeg"/><Relationship Id="rId2" Type="http://schemas.openxmlformats.org/officeDocument/2006/relationships/hyperlink" Target="http://www.facebook.com/photo.php?fbid=3577287707959&amp;set=p.3577287707959&amp;type=1&amp;ref=nf"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hugoherci.files.wordpress.com/2006/07/adolescentes2.jpg?w=645&amp;imgrefurl=http://hugoherci.wordpress.com/tag/adolescentes/&amp;usg=__yKc8tCVc_tz4OAfKkhbpzjFXwRs=&amp;h=183&amp;w=275&amp;sz=6&amp;hl=es&amp;start=12&amp;zoom=1&amp;tbnid=ZvEVJOkIHxiExM:&amp;tbnh=76&amp;tbnw=114&amp;ei=cRueT-6LDuew2wX68OGNDw&amp;prev=/search?q=adolescentes+y+padres+discutiendo&amp;hl=es&amp;gbv=2&amp;tbm=isch&amp;itbs=1" TargetMode="External"/><Relationship Id="rId11" Type="http://schemas.openxmlformats.org/officeDocument/2006/relationships/image" Target="../media/image11.jpeg"/><Relationship Id="rId5" Type="http://schemas.openxmlformats.org/officeDocument/2006/relationships/image" Target="../media/image8.jpeg"/><Relationship Id="rId10" Type="http://schemas.openxmlformats.org/officeDocument/2006/relationships/hyperlink" Target="http://www.google.com.mx/imgres?imgurl=http://www.consultasexual.com.mx/Documentos/adoles8.gif&amp;imgrefurl=http://www.encuentos.com/reflexiones/falta-de-dialogo-la-comunicacion-con-nuestros-hijos/&amp;usg=__B9ZnLlqrQvzt7cx3rqPeT4xczGA=&amp;h=412&amp;w=400&amp;sz=19&amp;hl=es&amp;start=17&amp;zoom=1&amp;tbnid=jhJjx4EspYDIeM:&amp;tbnh=125&amp;tbnw=121&amp;ei=cRueT-6LDuew2wX68OGNDw&amp;prev=/search?q=adolescentes+y+padres+discutiendo&amp;hl=es&amp;gbv=2&amp;tbm=isch&amp;itbs=1" TargetMode="External"/><Relationship Id="rId4" Type="http://schemas.openxmlformats.org/officeDocument/2006/relationships/hyperlink" Target="http://www.google.com.mx/imgres?imgurl=http://www.chicospl.com/wp-content/uploads/2010/02/madre-e-hijo1.jpg&amp;imgrefurl=http://www.chicospl.com/2010/02/siento-que-mi-mama-no-me-quiere/&amp;usg=__f-lQpkk4B3DTpiTibQO3_a0GFNU=&amp;h=336&amp;w=342&amp;sz=15&amp;hl=es&amp;start=4&amp;zoom=1&amp;tbnid=OLRDMLKEMYr5iM:&amp;tbnh=118&amp;tbnw=120&amp;ei=_hmeT8GhMejq2wW5xImPDw&amp;prev=/search?q=madres+e+hijos+platicando&amp;hl=es&amp;gbv=2&amp;tbm=isch&amp;itbs=1" TargetMode="External"/><Relationship Id="rId9"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4.jpeg"/><Relationship Id="rId2" Type="http://schemas.openxmlformats.org/officeDocument/2006/relationships/hyperlink" Target="http://www.google.com.mx/imgres?imgurl=http://www.vialibre.org.pe/nna/pics/madres%20conversando%20con%20nino.jpg&amp;imgrefurl=http://www.vialibre.org.pe/nna/enamoramiento3.html&amp;usg=__a5BZ4FCIk44zF1aDMGJS8CPhbz8=&amp;h=698&amp;w=802&amp;sz=285&amp;hl=es&amp;start=27&amp;zoom=1&amp;tbnid=E8YnvYD7HpmrGM:&amp;tbnh=124&amp;tbnw=143&amp;ei=LVKbT4a8POqK2gWbn5WXDw&amp;prev=/search?q=adolescentes+conversando&amp;start=21&amp;um=1&amp;hl=es&amp;sa=N&amp;gbv=2&amp;tbm=isch&amp;um=1&amp;itbs=1"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bligoo.com/media/users/3/186459/images/public/19150/adolescente_articuloblog_vivi.jpg&amp;imgrefurl=http://www.vivianasosman.cl/adios-a-los-sermones&amp;usg=__LgnFARk8fDFV-8NLSja3uAMOOVg=&amp;h=238&amp;w=470&amp;sz=19&amp;hl=es&amp;start=18&amp;zoom=1&amp;tbnid=Q4lteTuRPJQo9M:&amp;tbnh=65&amp;tbnw=129&amp;ei=1VGbT_yjI-Hu2QX3ncXkDg&amp;prev=/search?q=adolescentes+conversando&amp;um=1&amp;hl=es&amp;gbv=2&amp;tbm=isch&amp;um=1&amp;itbs=1" TargetMode="External"/><Relationship Id="rId5" Type="http://schemas.openxmlformats.org/officeDocument/2006/relationships/image" Target="../media/image13.jpeg"/><Relationship Id="rId4" Type="http://schemas.openxmlformats.org/officeDocument/2006/relationships/hyperlink" Target="http://www.google.com.mx/imgres?imgurl=http://img.teens.com.pe/wp-content/uploads/2009/06/pd_mom_talking_teen_080303_ms.jpg&amp;imgrefurl=http://www.teens.com.pe/categoria/amor/&amp;usg=__JaNDDxiTJCwslZypF4cZmsyQZFk=&amp;h=310&amp;w=413&amp;sz=34&amp;hl=es&amp;start=16&amp;zoom=1&amp;tbnid=ZXI5YVfJgbWLbM:&amp;tbnh=94&amp;tbnw=125&amp;ei=1VGbT_yjI-Hu2QX3ncXkDg&amp;prev=/search?q=adolescentes+conversando&amp;um=1&amp;hl=es&amp;gbv=2&amp;tbm=isch&amp;um=1&amp;itbs=1"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7.jpeg"/><Relationship Id="rId2" Type="http://schemas.openxmlformats.org/officeDocument/2006/relationships/hyperlink" Target="http://www.google.com.mx/imgres?imgurl=http://4.bp.blogspot.com/-O4xzB-4LahE/Th083fz63SI/AAAAAAAAAF0/7sCZEnmkc78/s320/mandy+enojada.jpg&amp;imgrefurl=http://xqtieneqserasi.blogspot.com/&amp;usg=__O87eD8Np3PJgq3Y3cNVg0e9qlkw=&amp;h=320&amp;w=277&amp;sz=51&amp;hl=es&amp;start=9&amp;zoom=1&amp;tbnid=0OB-Lar_8qf3lM:&amp;tbnh=118&amp;tbnw=102&amp;ei=e_udT5yCHuKC2AXf0P3dDg&amp;prev=/search?q=adolescentes+enojados+dibujos&amp;hl=es&amp;gbv=2&amp;tbm=isch&amp;itbs=1"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4.bp.blogspot.com/-0ByeyZbpIS0/TbRvdRg9otI/AAAAAAAAAAk/pqJaZ8C5HM0/s1600/padres+e+hijos+adolescentes.jpg&amp;imgrefurl=http://funcionyresoluciondeopv.blogspot.com/2011/04/conflictos-mas-comunes-en-la.html&amp;usg=__TViahS-mzHlID0Uj7TJFV2-VI2o=&amp;h=275&amp;w=450&amp;sz=33&amp;hl=es&amp;start=5&amp;zoom=1&amp;tbnid=zZs3PPI14MTpVM:&amp;tbnh=78&amp;tbnw=127&amp;ei=bACeT_2tK4OZ2QXTr_XzDg&amp;prev=/search?q=padres+y+adolescentes+conflictos&amp;hl=es&amp;gbv=2&amp;tbm=isch&amp;itbs=1" TargetMode="External"/><Relationship Id="rId5" Type="http://schemas.openxmlformats.org/officeDocument/2006/relationships/image" Target="../media/image16.jpeg"/><Relationship Id="rId4" Type="http://schemas.openxmlformats.org/officeDocument/2006/relationships/hyperlink" Target="http://www.google.com.mx/imgres?imgurl=http://dominiumundi.files.wordpress.com/2008/03/juno-2.jpg&amp;imgrefurl=http://dominiumundi.wordpress.com/2008/03/14/juno/&amp;usg=__b3-15P0aj2EYJBDPd6j801YQXCw=&amp;h=300&amp;w=450&amp;sz=31&amp;hl=es&amp;start=3&amp;zoom=1&amp;tbnid=yMU3nA7JIwDTkM:&amp;tbnh=85&amp;tbnw=127&amp;ei=Y_ydT-6RHoXq2QWQsJCODw&amp;prev=/search?q=adolescentes+felices+con+sus+padres&amp;hl=es&amp;gbv=2&amp;tbm=isch&amp;itbs=1"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www.google.com.mx/imgres?imgurl=http://2.bp.blogspot.com/-g_3r6gB5J00/TeGbpK0O8NI/AAAAAAAAAPk/VT0purg7NOU/s320/adolescente.jpg&amp;imgrefurl=http://estaporverseenhaedo.blogspot.com/2011/05/el-desafio-de-educar-adolescentes.html&amp;usg=__ufj1ELPaH2F-IGnkeBKu_C72nc8=&amp;h=300&amp;w=237&amp;sz=24&amp;hl=es&amp;start=33&amp;zoom=1&amp;tbnid=ZKvOBBxYatHdJM:&amp;tbnh=116&amp;tbnw=92&amp;ei=AQmeT6K-AcGM2gWt0tHiDg&amp;prev=/search?q=padres+e+hijos+adolescentes&amp;start=21&amp;hl=es&amp;sa=N&amp;gbv=2&amp;tbm=isch&amp;itbs=1" TargetMode="External"/><Relationship Id="rId3" Type="http://schemas.openxmlformats.org/officeDocument/2006/relationships/image" Target="../media/image18.jpeg"/><Relationship Id="rId7" Type="http://schemas.openxmlformats.org/officeDocument/2006/relationships/image" Target="../media/image20.jpeg"/><Relationship Id="rId2" Type="http://schemas.openxmlformats.org/officeDocument/2006/relationships/hyperlink" Target="http://www.google.com.mx/imgres?imgurl=http://4.bp.blogspot.com/-KGnCggUX4Gk/TeuZiZ8TAXI/AAAAAAAAADc/IupvOFhjZHQ/s1600/adolescenteconsupadre.jpg&amp;imgrefurl=http://relacionesenlaadolescencia.blogspot.com/p/cambios-socialesemocionales-dentro-de.html&amp;usg=__U4DKw6dAhC0evmlvRq-VVjQInm4=&amp;h=282&amp;w=425&amp;sz=66&amp;hl=es&amp;start=1&amp;zoom=1&amp;tbnid=9tDtsyBnNMgOzM:&amp;tbnh=84&amp;tbnw=126&amp;ei=bACeT_2tK4OZ2QXTr_XzDg&amp;prev=/search?q=padres+y+adolescentes+conflictos&amp;hl=es&amp;gbv=2&amp;tbm=isch&amp;itbs=1"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www.codigoretro.com.ar/historietas/archi_y_susy/para_p1.gif&amp;imgrefurl=http://www.taringa.net/posts/imagenes/1993908/Archie-y-su-Pandilla.html&amp;usg=__QwEYtusuHmUd8PEv0JzsTOBpuiA=&amp;h=289&amp;w=200&amp;sz=18&amp;hl=es&amp;start=4&amp;zoom=1&amp;tbnid=e365UJjVzC-X1M:&amp;tbnh=115&amp;tbnw=80&amp;ei=twieT_vuKKm42wWI1qDkDg&amp;prev=/search?q=caricaturas+de+adolescentes&amp;hl=es&amp;gbv=2&amp;tbm=isch&amp;itbs=1" TargetMode="External"/><Relationship Id="rId5" Type="http://schemas.openxmlformats.org/officeDocument/2006/relationships/image" Target="../media/image19.jpeg"/><Relationship Id="rId4" Type="http://schemas.openxmlformats.org/officeDocument/2006/relationships/hyperlink" Target="http://www.google.com.mx/imgres?imgurl=http://www.elegircarrera.mx/attachments/Image/dos%20mil%20once/enojada.jpg&amp;imgrefurl=http://www.elegircarrera.mx/page10.php&amp;usg=__u0kG9yg_tJUbYS_saN74m-GPBck=&amp;h=285&amp;w=450&amp;sz=150&amp;hl=es&amp;start=5&amp;zoom=1&amp;tbnid=j6EBROdQnh72qM:&amp;tbnh=80&amp;tbnw=127&amp;ei=O_udT5mtMMLY2gWvjIjcDg&amp;prev=/search?q=adolescentes+enojados&amp;hl=es&amp;gbv=2&amp;tbm=isch&amp;itbs=1" TargetMode="External"/><Relationship Id="rId9"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google.com.mx/imgres?imgurl=http://4.bp.blogspot.com/_TCMwokKHtx0/TNQ8rl5PNmI/AAAAAAAAAIc/p7wV4o_Mkak/s400/6-Secretos-para-hacer-funcionar-la-relaci%C3%B3n-entre-un-padre-y-su-hijo-adolescente.jpg&amp;imgrefurl=http://escritossep.blogspot.com/&amp;usg=__qY4dX-_nu7rEd7ymfXfVuHwPCcw=&amp;h=230&amp;w=350&amp;sz=16&amp;hl=es&amp;start=7&amp;zoom=1&amp;tbnid=fLEKqMe-MCiAjM:&amp;tbnh=79&amp;tbnw=120&amp;ei=eAeeT_r8HYSG2gXGuvT_Dg&amp;prev=/search?q=padres+y+adolescentes+platicando&amp;hl=es&amp;gbv=2&amp;tbm=isch&amp;itbs=1" TargetMode="Externa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hyperlink" Target="http://www.google.com.mx/imgres?imgurl=http://1.bp.blogspot.com/_FJIcrCpHj-Q/TEEAKmdHoeI/AAAAAAAAAEU/T1TbrBAx3vw/s400/adolescente_con_su_padre_preocupado_detras.jpg&amp;imgrefurl=http://mariadelavega.blogspot.com/2010/07/conversaciones-sobre-adolescencia.html&amp;usg=__qqhCU_L4co3aZ5RBmYM9L2vEVWo=&amp;h=263&amp;w=400&amp;sz=18&amp;hl=es&amp;start=43&amp;zoom=1&amp;tbnid=9hlc__rxLzd-IM:&amp;tbnh=82&amp;tbnw=124&amp;ei=SFSbT6WYN6LE2wXMhMyGDw&amp;prev=/search?q=adolescentes+conversando&amp;start=42&amp;um=1&amp;hl=es&amp;sa=N&amp;gbv=2&amp;tbm=isch&amp;um=1&amp;itbs=1"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www.google.com.mx/imgres?imgurl=http://www.aolcdn.com/photogalleryassets/latliving/516905/01-hijo-con-su-papa-viejito300a081108.jpg&amp;imgrefurl=http://celebra.aollatino.com/2010/06/15/relaciones-padres-e-hijos-del-zodiaco/&amp;usg=__FtM0sufYmUry6Hfk6XuQ63HdVU4=&amp;h=400&amp;w=300&amp;sz=30&amp;hl=es&amp;start=39&amp;zoom=1&amp;tbnid=K_3s6hAUq199XM:&amp;tbnh=124&amp;tbnw=93&amp;ei=6QmeT-zzJcKA2wWtj7WEDw&amp;prev=/search?q=padres+e+hijos+felices&amp;start=21&amp;hl=es&amp;sa=N&amp;gbv=2&amp;tbm=isch&amp;itbs=1" TargetMode="External"/><Relationship Id="rId3" Type="http://schemas.openxmlformats.org/officeDocument/2006/relationships/image" Target="../media/image24.jpeg"/><Relationship Id="rId7" Type="http://schemas.openxmlformats.org/officeDocument/2006/relationships/image" Target="../media/image25.jpeg"/><Relationship Id="rId2" Type="http://schemas.openxmlformats.org/officeDocument/2006/relationships/hyperlink" Target="http://www.google.com.mx/imgres?imgurl=http://www.espaciofemenino.net/wp-content/uploads/2011/08/padre-hablando-con-adolescente_thumb.jpg&amp;imgrefurl=http://espaciofemenino.net/adolescencia-y-pubertad/cmo-hablar-con-un-hijo-adolescente-primera-parte/1378&amp;usg=__zYITd3B85kC1m8mDMJQYjEUEawE=&amp;h=339&amp;w=364&amp;sz=39&amp;hl=es&amp;start=1&amp;zoom=1&amp;tbnid=VjGekNuUWqZIkM:&amp;tbnh=113&amp;tbnw=121&amp;ei=vgeeT4fBD8GQ2gXcqvz7Dg&amp;prev=/search?q=padres+y+adolescentes+conversando&amp;hl=es&amp;gbv=2&amp;tbm=isch&amp;itbs=1"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www.glits.mx/ckfinder/userfiles/images/padre-e-hijotomandoenergia(1).jpg&amp;imgrefurl=http://www.glits.mx/post.php?idblog=1800&amp;usg=__tKqsoJNHODH4TEFGEAfm2DbLYKk=&amp;h=360&amp;w=540&amp;sz=48&amp;hl=es&amp;start=8&amp;zoom=1&amp;tbnid=xmFId9BAVJsLzM:&amp;tbnh=88&amp;tbnw=132&amp;ei=swmeT7HiAsnO2gW6oa2WDw&amp;prev=/search?q=padres+e+hijos+felices&amp;hl=es&amp;gbv=2&amp;tbm=isch&amp;itbs=1" TargetMode="External"/><Relationship Id="rId5" Type="http://schemas.openxmlformats.org/officeDocument/2006/relationships/image" Target="../media/image21.jpeg"/><Relationship Id="rId4" Type="http://schemas.openxmlformats.org/officeDocument/2006/relationships/hyperlink" Target="http://www.google.com.mx/imgres?imgurl=http://2.bp.blogspot.com/-g_3r6gB5J00/TeGbpK0O8NI/AAAAAAAAAPk/VT0purg7NOU/s320/adolescente.jpg&amp;imgrefurl=http://estaporverseenhaedo.blogspot.com/2011/05/el-desafio-de-educar-adolescentes.html&amp;usg=__ufj1ELPaH2F-IGnkeBKu_C72nc8=&amp;h=300&amp;w=237&amp;sz=24&amp;hl=es&amp;start=33&amp;zoom=1&amp;tbnid=ZKvOBBxYatHdJM:&amp;tbnh=116&amp;tbnw=92&amp;ei=AQmeT6K-AcGM2gWt0tHiDg&amp;prev=/search?q=padres+e+hijos+adolescentes&amp;start=21&amp;hl=es&amp;sa=N&amp;gbv=2&amp;tbm=isch&amp;itbs=1" TargetMode="External"/><Relationship Id="rId9" Type="http://schemas.openxmlformats.org/officeDocument/2006/relationships/image" Target="../media/image26.jpeg"/></Relationships>
</file>

<file path=ppt/slides/_rels/slide17.xml.rels><?xml version="1.0" encoding="UTF-8" standalone="yes"?>
<Relationships xmlns="http://schemas.openxmlformats.org/package/2006/relationships"><Relationship Id="rId8" Type="http://schemas.openxmlformats.org/officeDocument/2006/relationships/hyperlink" Target="http://www.google.com.mx/imgres?imgurl=http://40ymas.com/wp-content/uploads/2009/07/momteengirl.png&amp;imgrefurl=http://40ymas.com/2009/07/como-ser-una-super-mama/&amp;usg=__o_-yx6TTMWd8-5bjPOr8EDQ7Cqo=&amp;h=321&amp;w=501&amp;sz=221&amp;hl=es&amp;start=3&amp;zoom=1&amp;tbnid=pbWlsRUDi56fmM:&amp;tbnh=83&amp;tbnw=130&amp;ei=jQyeT_HEGsOM2gW8nIT7Dg&amp;prev=/search?q=madres+e+hijos+platicando&amp;hl=es&amp;gbv=2&amp;tbm=isch&amp;itbs=1" TargetMode="External"/><Relationship Id="rId3" Type="http://schemas.openxmlformats.org/officeDocument/2006/relationships/image" Target="../media/image27.jpeg"/><Relationship Id="rId7" Type="http://schemas.openxmlformats.org/officeDocument/2006/relationships/image" Target="../media/image29.jpeg"/><Relationship Id="rId2" Type="http://schemas.openxmlformats.org/officeDocument/2006/relationships/hyperlink" Target="http://www.google.com.mx/imgres?imgurl=http://4.bp.blogspot.com/-0jUyBTN9NUs/Ton9AexK-xI/AAAAAAAAABw/fWpin3aS36w/s1600/comunicaci%C3%B3n.jpg&amp;imgrefurl=http://bryanmorcillocam.blogspot.com/2011_10_01_archive.html&amp;usg=__1w7lShknEFqcPfIDSwzW3AFGiPw=&amp;h=421&amp;w=625&amp;sz=52&amp;hl=es&amp;start=4&amp;zoom=1&amp;tbnid=ksEMV_Gp9cWb-M:&amp;tbnh=92&amp;tbnw=136&amp;ei=XgueT-XpPOT42gXqz5WODw&amp;prev=/search?q=proceso+de+comunicacion+dibujos&amp;hl=es&amp;gbv=2&amp;tbm=isch&amp;itbs=1"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www.gratisblog.com/weblogs/haydin/comunicacion_01.gif&amp;imgrefurl=http://www.gratisblog.com/haydin_joseph_solano/i152362-transmision_serie_y_paralelo_.htm&amp;usg=__UKbw3tyF8D4W3vdu91jKBMDgTRQ=&amp;h=307&amp;w=521&amp;sz=5&amp;hl=es&amp;start=28&amp;zoom=1&amp;tbnid=j2LTVL-FVie0lM:&amp;tbnh=77&amp;tbnw=131&amp;ei=0gueT8jBO4SC2wW_jPHZDg&amp;prev=/search?q=comunicacion+dibujos&amp;start=21&amp;hl=es&amp;sa=N&amp;gbv=2&amp;tbm=isch&amp;itbs=1" TargetMode="External"/><Relationship Id="rId5" Type="http://schemas.openxmlformats.org/officeDocument/2006/relationships/image" Target="../media/image28.jpeg"/><Relationship Id="rId4" Type="http://schemas.openxmlformats.org/officeDocument/2006/relationships/hyperlink" Target="http://www.google.com.mx/imgres?imgurl=http://www.socialday.com.ar/wp-content/uploads/2010/11/6a00d8341c079f53ef00e554e514e38833-800wi.jpg&amp;imgrefurl=http://www.socialday.com.ar/&amp;usg=__VmpymPaC8pL6Hm_zcKHw3BBeVEY=&amp;h=800&amp;w=800&amp;sz=73&amp;hl=es&amp;start=14&amp;zoom=1&amp;tbnid=hO0mb5C9iXG6TM:&amp;tbnh=143&amp;tbnw=143&amp;ei=XgueT-XpPOT42gXqz5WODw&amp;prev=/search?q=proceso+de+comunicacion+dibujos&amp;hl=es&amp;gbv=2&amp;tbm=isch&amp;itbs=1" TargetMode="External"/><Relationship Id="rId9" Type="http://schemas.openxmlformats.org/officeDocument/2006/relationships/image" Target="../media/image30.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google.com.mx/imgres?imgurl=http://3.bp.blogspot.com/_PLrlCgbc1n8/SdSdzST3IRI/AAAAAAAAAJA/38SXNnQEGGM/s320/madre-e-hija-cervicalcancer.jpg&amp;imgrefurl=http://www.confesionesdesofia.com/tag/reflexionar/Page-4.html&amp;usg=__ap3oofyd0kF2CMfuz-sTO6F_xxA=&amp;h=300&amp;w=300&amp;sz=25&amp;hl=es&amp;start=29&amp;zoom=1&amp;tbnid=ylgl4Hs2RH_R8M:&amp;tbnh=116&amp;tbnw=116&amp;ei=MxqeT_nJFqqW2AXNmtTlDg&amp;prev=/search?q=madres+e+hijos+platicando&amp;start=21&amp;hl=es&amp;sa=N&amp;gbv=2&amp;tbm=isch&amp;itbs=1"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google.com.mx/imgres?imgurl=http://4.bp.blogspot.com/-U-_UOH85X8s/TtzupjczqwI/AAAAAAAAAHM/5d1soioxKYM/s1600/madre-e-hijo.jpg&amp;imgrefurl=http://gestalt-xalapa.blogspot.com/2011/12/no-te-metas-en-mi-vida.html&amp;usg=__HXOuhf0Y3RDLZ9DIuMS7ohLgzaQ=&amp;h=1024&amp;w=1024&amp;sz=169&amp;hl=es&amp;start=37&amp;zoom=1&amp;tbnid=T7v53ykGkZkP-M:&amp;tbnh=150&amp;tbnw=150&amp;ei=MxqeT_nJFqqW2AXNmtTlDg&amp;prev=/search?q=madres+e+hijos+platicando&amp;start=21&amp;hl=es&amp;sa=N&amp;gbv=2&amp;tbm=isch&amp;itbs=1" TargetMode="External"/><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hyperlink" Target="http://www.google.com.mx/imgres?imgurl=http://edukame.com/wp-content/uploads/2009/11/padre-e-hijo-mirandose-a-los-ojos.jpg&amp;imgrefurl=http://edukame.com/tag/presencia/&amp;usg=__MYj17CMLRLa4VoCcnAcGpWws1VE=&amp;h=336&amp;w=500&amp;sz=17&amp;hl=es&amp;start=6&amp;zoom=1&amp;tbnid=iAFwF1ZGCKun-M:&amp;tbnh=87&amp;tbnw=130&amp;ei=KhyeT8rrFoPi2QW18fzcDg&amp;prev=/search?q=comprension+padres+e+hijos&amp;hl=es&amp;gbv=2&amp;tbm=isch&amp;itbs=1"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www.google.com.mx/imgres?imgurl=http://us.123rf.com/400wm/400/400/ejwhite/ejwhite1002/ejwhite100200006/6372318-abrazando-el-hijo-el-padre-gritos-muerte-el-divorcio-la-lucha-de-la-familia-o-similar.jpg&amp;imgrefurl=http://es.123rf.com/photo_6372318_abrazando-el-hijo-el-padre-gritos-muerte-el-divorcio-la-lucha-de-la-familia-o-similar.html&amp;usg=__mt9Y6PeaIV4ivH8kxIbALpLvdtI=&amp;h=852&amp;w=1200&amp;sz=107&amp;hl=es&amp;start=20&amp;zoom=1&amp;tbnid=MEurlXgiFtH0LM:&amp;tbnh=107&amp;tbnw=150&amp;ei=0CCeT6ROz-jaBbK68JIP&amp;prev=/search?q=hijo+gritando+a+su+padre&amp;hl=es&amp;gbv=2&amp;tbm=isch&amp;itbs=1"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hyperlink" Target="http://www.google.com.mx/imgres?imgurl=http://farm2.static.flickr.com/1034/1437503559_bcb9d220ec.jpg&amp;imgrefurl=http://www.biginfinland.com/%C2%A1me-cago-en/&amp;usg=__c743SPOWCK_xzcqRkCY-DrwWtZU=&amp;h=333&amp;w=500&amp;sz=77&amp;hl=es&amp;start=2&amp;zoom=1&amp;tbnid=f_jUV93Ha2UcDM:&amp;tbnh=87&amp;tbnw=130&amp;ei=giGeT4OKK-Pg2gXUhtWTDw&amp;prev=/search?q=hijos+gritando+a+sus+padres&amp;hl=es&amp;gbv=2&amp;tbm=isch&amp;itbs=1" TargetMode="External"/><Relationship Id="rId3" Type="http://schemas.openxmlformats.org/officeDocument/2006/relationships/image" Target="../media/image35.jpeg"/><Relationship Id="rId7" Type="http://schemas.openxmlformats.org/officeDocument/2006/relationships/image" Target="../media/image37.jpeg"/><Relationship Id="rId2" Type="http://schemas.openxmlformats.org/officeDocument/2006/relationships/hyperlink" Target="http://www.google.com.mx/imgres?imgurl=http://www.sentimientosmanuedu.com.ar/deamor/parapapa/frases-dia-del-padre.jpg&amp;imgrefurl=http://www.sentimientosmanuedu.com.ar/Historias/Historias/buenpadre.html&amp;usg=__uIUNVKK_L-YZA_xzGZF4xdHafgk=&amp;h=514&amp;w=450&amp;sz=56&amp;hl=es&amp;start=21&amp;zoom=1&amp;tbnid=_bp76LAYFkEhCM:&amp;tbnh=131&amp;tbnw=115&amp;ei=LiCeT5uHH6qW2QWVy8DoDg&amp;prev=/search?q=padre+bueno&amp;hl=es&amp;gbv=2&amp;tbm=isch&amp;itbs=1"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www.juliocesarperu.com/blogs/images/papa1.jpg&amp;imgrefurl=http://www.juliocesarperu.com/blogs/tag/hija/&amp;usg=__qMo-1ENnbdfprBHzw9XvStZnhd4=&amp;h=140&amp;w=219&amp;sz=10&amp;hl=es&amp;start=5&amp;zoom=1&amp;tbnid=SA7_eVE5rWhKJM:&amp;tbnh=68&amp;tbnw=107&amp;ei=VyCeT82OL4Xy2QX3pMSYDw&amp;prev=/search?q=padre+rega%C3%B1ando+a+su+hijo&amp;hl=es&amp;gbv=2&amp;tbm=isch&amp;itbs=1" TargetMode="External"/><Relationship Id="rId5" Type="http://schemas.openxmlformats.org/officeDocument/2006/relationships/image" Target="../media/image36.jpeg"/><Relationship Id="rId4" Type="http://schemas.openxmlformats.org/officeDocument/2006/relationships/hyperlink" Target="http://www.google.com.mx/imgres?imgurl=http://www.femenino.info/wp-content/uploads/madre-regana-hijo.jpg&amp;imgrefurl=http://www.femenino.info/19-08-2008/familia/hijos-no-los-reganes-corrigelos&amp;usg=__WlloK3kKDXu5_lrzFYvj45DqFbM=&amp;h=300&amp;w=300&amp;sz=15&amp;hl=es&amp;start=1&amp;zoom=1&amp;tbnid=wE6wRY04QVi9aM:&amp;tbnh=116&amp;tbnw=116&amp;ei=VyCeT82OL4Xy2QX3pMSYDw&amp;prev=/search?q=padre+rega%C3%B1ando+a+su+hijo&amp;hl=es&amp;gbv=2&amp;tbm=isch&amp;itbs=1" TargetMode="External"/><Relationship Id="rId9" Type="http://schemas.openxmlformats.org/officeDocument/2006/relationships/image" Target="../media/image38.jpeg"/></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www.google.com.mx/imgres?imgurl=http://bp0.blogger.com/_YIUDkQxold0/R-vAW4LE5zI/AAAAAAAAAAg/KOrX_ipuAno/S271/familia.gif&amp;imgrefurl=http://soyfelizentrefamilia.blogspot.com/2008/07/nuestros-jvenes-y-los-videojuegos.html&amp;usg=__N2lwvYxJxVFhI_VXq2l-k5rym2I=&amp;h=247&amp;w=271&amp;sz=97&amp;hl=es&amp;start=15&amp;zoom=1&amp;tbnid=hjImibn5KDgweM:&amp;tbnh=103&amp;tbnw=113&amp;ei=hSyeT6dPxoDZBduhuYIP&amp;prev=/search?q=familias+felices+caricaturas&amp;hl=es&amp;gbv=2&amp;tbm=isch&amp;itbs=1"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google.com.mx/imgres?imgurl=http://bp0.blogger.com/_YIUDkQxold0/R-vAW4LE5zI/AAAAAAAAAAg/KOrX_ipuAno/S271/familia.gif&amp;imgrefurl=http://soyfelizentrefamilia.blogspot.com/2008/07/nuestros-jvenes-y-los-videojuegos.html&amp;usg=__N2lwvYxJxVFhI_VXq2l-k5rym2I=&amp;h=247&amp;w=271&amp;sz=97&amp;hl=es&amp;start=15&amp;zoom=1&amp;tbnid=hjImibn5KDgweM:&amp;tbnh=103&amp;tbnw=113&amp;ei=hSyeT6dPxoDZBduhuYIP&amp;prev=/search?q=familias+felices+caricaturas&amp;hl=es&amp;gbv=2&amp;tbm=isch&amp;itbs=1" TargetMode="External"/><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29.xml.rels><?xml version="1.0" encoding="UTF-8" standalone="yes"?>
<Relationships xmlns="http://schemas.openxmlformats.org/package/2006/relationships"><Relationship Id="rId3" Type="http://schemas.openxmlformats.org/officeDocument/2006/relationships/hyperlink" Target="http://www.google.com.mx/imgres?imgurl=http://bp0.blogger.com/_YIUDkQxold0/R-vAW4LE5zI/AAAAAAAAAAg/KOrX_ipuAno/S271/familia.gif&amp;imgrefurl=http://soyfelizentrefamilia.blogspot.com/2008/07/nuestros-jvenes-y-los-videojuegos.html&amp;usg=__N2lwvYxJxVFhI_VXq2l-k5rym2I=&amp;h=247&amp;w=271&amp;sz=97&amp;hl=es&amp;start=15&amp;zoom=1&amp;tbnid=hjImibn5KDgweM:&amp;tbnh=103&amp;tbnw=113&amp;ei=hSyeT6dPxoDZBduhuYIP&amp;prev=/search?q=familias+felices+caricaturas&amp;hl=es&amp;gbv=2&amp;tbm=isch&amp;itbs=1" TargetMode="External"/><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0.jpeg"/><Relationship Id="rId2" Type="http://schemas.openxmlformats.org/officeDocument/2006/relationships/hyperlink" Target="http://www.google.com.mx/imgres?imgurl=http://us.123rf.com/400wm/400/400/tntgraphics/tntgraphics0809/tntgraphics080900038/3570738-una-caricatura-de-dibujo-vectorial-de-una-familia-numerosa-incluyendo-padre-madre-dos-ninos-y-dos-ni.jpg&amp;imgrefurl=http://es.123rf.com/photo_3570738_una-caricatura-de-dibujo-vectorial-de-una-familia-numerosa-incluyendo-padre-madre-dos-ninos-y-dos-ni.html&amp;usg=__c899n6sv1wLoQlyOdmZLJ8undy0=&amp;h=295&amp;w=400&amp;sz=26&amp;hl=es&amp;start=63&amp;zoom=1&amp;tbnid=GgFnWBkp5D2BTM:&amp;tbnh=91&amp;tbnw=124&amp;ei=1SyeT6nDIebM2AWzhNXkDg&amp;prev=/search?q=familias+felices+caricaturas&amp;start=42&amp;hl=es&amp;sa=N&amp;gbv=2&amp;tbm=isch&amp;itbs=1"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bp0.blogger.com/_YIUDkQxold0/R-vAW4LE5zI/AAAAAAAAAAg/KOrX_ipuAno/S271/familia.gif&amp;imgrefurl=http://soyfelizentrefamilia.blogspot.com/2008/07/nuestros-jvenes-y-los-videojuegos.html&amp;usg=__N2lwvYxJxVFhI_VXq2l-k5rym2I=&amp;h=247&amp;w=271&amp;sz=97&amp;hl=es&amp;start=15&amp;zoom=1&amp;tbnid=hjImibn5KDgweM:&amp;tbnh=103&amp;tbnw=113&amp;ei=hSyeT6dPxoDZBduhuYIP&amp;prev=/search?q=familias+felices+caricaturas&amp;hl=es&amp;gbv=2&amp;tbm=isch&amp;itbs=1" TargetMode="External"/><Relationship Id="rId5" Type="http://schemas.openxmlformats.org/officeDocument/2006/relationships/image" Target="../media/image42.jpeg"/><Relationship Id="rId4" Type="http://schemas.openxmlformats.org/officeDocument/2006/relationships/hyperlink" Target="http://www.google.com.mx/imgres?imgurl=http://l.thumbs.canstockphoto.com/canstock6435618.jpg&amp;imgrefurl=http://www.canstockphoto.es/vector-clipart/familia.html&amp;usg=___D57JCVSx2PSGZE2Y01fQ6Keo04=&amp;h=66&amp;w=150&amp;sz=5&amp;hl=es&amp;start=61&amp;zoom=1&amp;tbnid=4OHL-uOmpBJtrM:&amp;tbnh=42&amp;tbnw=96&amp;ei=1SyeT6nDIebM2AWzhNXkDg&amp;prev=/search?q=familias+felices+caricaturas&amp;start=42&amp;hl=es&amp;sa=N&amp;gbv=2&amp;tbm=isch&amp;itbs=1"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google.com.mx/imgres?imgurl=http://l.thumbs.canstockphoto.com/canstock6435618.jpg&amp;imgrefurl=http://www.canstockphoto.es/vector-clipart/familia.html&amp;usg=___D57JCVSx2PSGZE2Y01fQ6Keo04=&amp;h=66&amp;w=150&amp;sz=5&amp;hl=es&amp;start=61&amp;zoom=1&amp;tbnid=4OHL-uOmpBJtrM:&amp;tbnh=42&amp;tbnw=96&amp;ei=1SyeT6nDIebM2AWzhNXkDg&amp;prev=/search?q=familias+felices+caricaturas&amp;start=42&amp;hl=es&amp;sa=N&amp;gbv=2&amp;tbm=isch&amp;itbs=1" TargetMode="External"/><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www.google.com.mx/imgres?imgurl=http://us.123rf.com/400wm/400/400/jpegwiz/jpegwiz1012/jpegwiz101200005/8365523-ilustraci-n-de-la-caricatura-de-una-familia-feliz.jpg&amp;imgrefurl=http://espix.co.cc/dibujos-para-colorear-familia-feliz/&amp;usg=__L_jMPAGNZCeN1KnvIlho0HxnyDY=&amp;h=284&amp;w=400&amp;sz=23&amp;hl=es&amp;start=12&amp;zoom=1&amp;tbnid=4BTm2rgMz79wfM:&amp;tbnh=88&amp;tbnw=124&amp;ei=hSyeT6dPxoDZBduhuYIP&amp;prev=/search?q=familias+felices+caricaturas&amp;hl=es&amp;gbv=2&amp;tbm=isch&amp;itbs=1" TargetMode="Externa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35.xml.rels><?xml version="1.0" encoding="UTF-8" standalone="yes"?>
<Relationships xmlns="http://schemas.openxmlformats.org/package/2006/relationships"><Relationship Id="rId3" Type="http://schemas.openxmlformats.org/officeDocument/2006/relationships/hyperlink" Target="http://www.google.com.mx/imgres?imgurl=http://us.123rf.com/400wm/400/400/jpegwiz/jpegwiz1012/jpegwiz101200005/8365523-ilustraci-n-de-la-caricatura-de-una-familia-feliz.jpg&amp;imgrefurl=http://espix.co.cc/dibujos-para-colorear-familia-feliz/&amp;usg=__L_jMPAGNZCeN1KnvIlho0HxnyDY=&amp;h=284&amp;w=400&amp;sz=23&amp;hl=es&amp;start=12&amp;zoom=1&amp;tbnid=4BTm2rgMz79wfM:&amp;tbnh=88&amp;tbnw=124&amp;ei=hSyeT6dPxoDZBduhuYIP&amp;prev=/search?q=familias+felices+caricaturas&amp;hl=es&amp;gbv=2&amp;tbm=isch&amp;itbs=1"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43.jpeg"/></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41.jpeg"/><Relationship Id="rId2" Type="http://schemas.openxmlformats.org/officeDocument/2006/relationships/hyperlink" Target="http://www.google.com.mx/imgres?imgurl=http://bp0.blogger.com/_YIUDkQxold0/R-vAW4LE5zI/AAAAAAAAAAg/KOrX_ipuAno/S271/familia.gif&amp;imgrefurl=http://soyfelizentrefamilia.blogspot.com/2008/07/nuestros-jvenes-y-los-videojuegos.html&amp;usg=__N2lwvYxJxVFhI_VXq2l-k5rym2I=&amp;h=247&amp;w=271&amp;sz=97&amp;hl=es&amp;start=15&amp;zoom=1&amp;tbnid=hjImibn5KDgweM:&amp;tbnh=103&amp;tbnw=113&amp;ei=hSyeT6dPxoDZBduhuYIP&amp;prev=/search?q=familias+felices+caricaturas&amp;hl=es&amp;gbv=2&amp;tbm=isch&amp;itbs=1"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us.123rf.com/400wm/400/400/tntgraphics/tntgraphics0809/tntgraphics080900038/3570738-una-caricatura-de-dibujo-vectorial-de-una-familia-numerosa-incluyendo-padre-madre-dos-ninos-y-dos-ni.jpg&amp;imgrefurl=http://es.123rf.com/photo_3570738_una-caricatura-de-dibujo-vectorial-de-una-familia-numerosa-incluyendo-padre-madre-dos-ninos-y-dos-ni.html&amp;usg=__c899n6sv1wLoQlyOdmZLJ8undy0=&amp;h=295&amp;w=400&amp;sz=26&amp;hl=es&amp;start=63&amp;zoom=1&amp;tbnid=GgFnWBkp5D2BTM:&amp;tbnh=91&amp;tbnw=124&amp;ei=1SyeT6nDIebM2AWzhNXkDg&amp;prev=/search?q=familias+felices+caricaturas&amp;start=42&amp;hl=es&amp;sa=N&amp;gbv=2&amp;tbm=isch&amp;itbs=1" TargetMode="External"/><Relationship Id="rId5" Type="http://schemas.openxmlformats.org/officeDocument/2006/relationships/image" Target="../media/image43.jpeg"/><Relationship Id="rId4" Type="http://schemas.openxmlformats.org/officeDocument/2006/relationships/hyperlink" Target="http://www.google.com.mx/imgres?imgurl=http://us.123rf.com/400wm/400/400/jpegwiz/jpegwiz1012/jpegwiz101200005/8365523-ilustraci-n-de-la-caricatura-de-una-familia-feliz.jpg&amp;imgrefurl=http://espix.co.cc/dibujos-para-colorear-familia-feliz/&amp;usg=__L_jMPAGNZCeN1KnvIlho0HxnyDY=&amp;h=284&amp;w=400&amp;sz=23&amp;hl=es&amp;start=12&amp;zoom=1&amp;tbnid=4BTm2rgMz79wfM:&amp;tbnh=88&amp;tbnw=124&amp;ei=hSyeT6dPxoDZBduhuYIP&amp;prev=/search?q=familias+felices+caricaturas&amp;hl=es&amp;gbv=2&amp;tbm=isch&amp;itbs=1"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6.jpeg"/><Relationship Id="rId2" Type="http://schemas.openxmlformats.org/officeDocument/2006/relationships/hyperlink" Target="http://2.bp.blogspot.com/-Dz3f_V1hLKk/TYUJFumUMSI/AAAAAAAAGRE/ttL3anWputo/s1600/padre-e-hijo-mirandose-a-los-ojos.jpg" TargetMode="External"/><Relationship Id="rId1" Type="http://schemas.openxmlformats.org/officeDocument/2006/relationships/slideLayout" Target="../slideLayouts/slideLayout9.xml"/><Relationship Id="rId6" Type="http://schemas.openxmlformats.org/officeDocument/2006/relationships/hyperlink" Target="http://www.google.com.mx/imgres?imgurl=http://4.bp.blogspot.com/_WPNhFlSGUx4/TL7pz14P1EI/AAAAAAAACck/WRlpbnoDYsY/s1600/elogio.gif&amp;imgrefurl=http://alpasarlashoras.blogspot.com/2010/10/antes-que-sea-demasiado-tarde.html&amp;usg=__EvS5tx8Co7QiaN8e31pHHaf5P-w=&amp;h=432&amp;w=315&amp;sz=11&amp;hl=es&amp;start=11&amp;zoom=1&amp;tbnid=wTyiEy6yiT7FoM:&amp;tbnh=126&amp;tbnw=92&amp;ei=rS6eT6mlOsWe2AXDhaTyDg&amp;prev=/search?q=elogio+a+los+hijos&amp;hl=es&amp;gbv=2&amp;tbm=isch&amp;itbs=1" TargetMode="External"/><Relationship Id="rId5" Type="http://schemas.openxmlformats.org/officeDocument/2006/relationships/image" Target="../media/image45.jpeg"/><Relationship Id="rId4" Type="http://schemas.openxmlformats.org/officeDocument/2006/relationships/hyperlink" Target="http://www.google.com.mx/imgres?imgurl=http://static.latercera.com/200910/544351_400.jpg&amp;imgrefurl=http://desarrollo1uta.blogspot.com/2009/10/el-exceso-de-elogio-puede-danar-ls-nins.html&amp;usg=__ZR6pKoRFmocLJeJ95Cv7O8jUqf8=&amp;h=263&amp;w=400&amp;sz=21&amp;hl=es&amp;start=2&amp;zoom=1&amp;tbnid=Gk8s_EweKBBTvM:&amp;tbnh=82&amp;tbnw=124&amp;ei=rS6eT6mlOsWe2AXDhaTyDg&amp;prev=/search?q=elogio+a+los+hijos&amp;hl=es&amp;gbv=2&amp;tbm=isch&amp;itbs=1"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www.google.com.mx/imgres?imgurl=http://i712.photobucket.com/albums/ww122/ROSAMELY1985/img_4debc4a7eres-el-mejor.gif&amp;imgrefurl=http://www.spanishdict.com/answers/192551/a-big-thanks-for-your-help-spanish-dicters.-the-importance-of-the-corrections.-&amp;usg=__0pXAKRV85WO_qTCPrZ01nbCIebU=&amp;h=320&amp;w=400&amp;sz=38&amp;hl=es&amp;start=10&amp;zoom=1&amp;tbnid=JIHaLC7oHUvMDM:&amp;tbnh=99&amp;tbnw=124&amp;ei=ODCeT5vfHoae2QXsrcmbDw&amp;prev=/search?q=eres+el+mejor&amp;hl=es&amp;gbv=2&amp;tbm=isch&amp;itbs=1" TargetMode="External"/><Relationship Id="rId3" Type="http://schemas.openxmlformats.org/officeDocument/2006/relationships/image" Target="../media/image47.jpeg"/><Relationship Id="rId7" Type="http://schemas.openxmlformats.org/officeDocument/2006/relationships/image" Target="../media/image49.jpeg"/><Relationship Id="rId2" Type="http://schemas.openxmlformats.org/officeDocument/2006/relationships/hyperlink" Target="http://www.google.com.mx/imgres?imgurl=http://api.ning.com/files/bCSZ0vlGSgoHpfNaw6Ntg5WEP0ylZAgcuCV2sY4-lsXYHv33nzkYsBWtX*mRPsT3TdLGzzyPQBbbvHAsmVl3MA__/thumbsup1.jpg&amp;imgrefurl=http://forodelamericanbully.ning.com/xn/detail/2815227:Topic:265078&amp;usg=__0g0Nx0nRIeckQZepKClPNE7U-tM=&amp;h=323&amp;w=350&amp;sz=19&amp;hl=es&amp;start=6&amp;zoom=1&amp;tbnid=xrpA-kSlhppFfM:&amp;tbnh=111&amp;tbnw=120&amp;ei=9i-eT9e2O6PI2gWu-NyDDw&amp;prev=/search?q=muy+bien+hecho&amp;hl=es&amp;gbv=2&amp;tbm=isch&amp;itbs=1"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edukame.com/wp-content/uploads/2011/01/abrazo-padre-e-hijo.jpg&amp;imgrefurl=http://edukame.com/2011/01/27/los-hijos-necesitan-sentir-los-sentimientos-de-sus-padres/&amp;usg=__pItkhdbbu4DDVCAAI29R0oMkSlw=&amp;h=437&amp;w=357&amp;sz=35&amp;hl=es&amp;start=1&amp;zoom=1&amp;tbnid=C6JPUATg4bOgoM:&amp;tbnh=126&amp;tbnw=103&amp;ei=uTCeT8ngCoKq2gWbqKGQDw&amp;prev=/search?q=abrazos+padres+e+hijos&amp;hl=es&amp;gbv=2&amp;tbm=isch&amp;itbs=1" TargetMode="External"/><Relationship Id="rId11" Type="http://schemas.openxmlformats.org/officeDocument/2006/relationships/image" Target="../media/image51.jpeg"/><Relationship Id="rId5" Type="http://schemas.openxmlformats.org/officeDocument/2006/relationships/image" Target="../media/image48.jpeg"/><Relationship Id="rId10" Type="http://schemas.openxmlformats.org/officeDocument/2006/relationships/hyperlink" Target="http://www.google.com.mx/imgres?imgurl=http://3.bp.blogspot.com/_CJUVRXg6mt0/TK8n3M5q1II/AAAAAAAACkE/dIYMzsgEM3Y/s1600/abrazos.gifAbrazos.gif&amp;imgrefurl=http://elmundotrasmicamara.blogspot.com/2010/10/abrazos.html&amp;usg=__jMj9qXQ5DHQkEU8iyh-Gh1PcmA4=&amp;h=287&amp;w=359&amp;sz=9&amp;hl=es&amp;start=11&amp;zoom=1&amp;tbnid=KzYZh8ukZLacoM:&amp;tbnh=97&amp;tbnw=121&amp;ei=bjCeT9CFEefg2QWWqOihDg&amp;prev=/search?q=abrazo+dibujos&amp;hl=es&amp;gbv=2&amp;tbm=isch&amp;itbs=1" TargetMode="External"/><Relationship Id="rId4" Type="http://schemas.openxmlformats.org/officeDocument/2006/relationships/hyperlink" Target="http://www.google.com.mx/imgres?imgurl=http://4.bp.blogspot.com/_F_jSWVFHrxI/TOPM09knRUI/AAAAAAAAABc/OOT0NS9seLs/S760/5949028-caricatura-de-ni-os-felices-ilustraci-n-de-arte-dibujos-m-s-en-mi-galer-a+(1).jpg&amp;imgrefurl=http://psicopedagogialdia.blogspot.com/2010/12/el-dibujo-como-herramienta-de-atencion.html&amp;usg=__pGoqmOvkTeVbWcuNQxAQaZlVOds=&amp;h=400&amp;w=400&amp;sz=24&amp;hl=es&amp;start=2&amp;zoom=1&amp;tbnid=8qbcHYC3ZEzLQM:&amp;tbnh=124&amp;tbnw=124&amp;ei=_DCeT5boF6ai2QWqoI2EDw&amp;prev=/search?q=ni%C3%B1os+felices+dibujos&amp;hl=es&amp;gbv=2&amp;tbm=isch&amp;itbs=1" TargetMode="External"/><Relationship Id="rId9" Type="http://schemas.openxmlformats.org/officeDocument/2006/relationships/image" Target="../media/image50.jpeg"/></Relationships>
</file>

<file path=ppt/slides/_rels/slide39.xml.rels><?xml version="1.0" encoding="UTF-8" standalone="yes"?>
<Relationships xmlns="http://schemas.openxmlformats.org/package/2006/relationships"><Relationship Id="rId8" Type="http://schemas.openxmlformats.org/officeDocument/2006/relationships/hyperlink" Target="http://www.google.com.mx/imgres?imgurl=http://www.esmas.com/fundaciontelevisa/valores/images/autoestima.jpg&amp;imgrefurl=http://www.esmas.com/fundaciontelevisa/valores/autoestima-libro.html&amp;usg=__qFghpNd36XCOqTX40F_t25G4pY0=&amp;h=270&amp;w=490&amp;sz=13&amp;hl=es&amp;start=3&amp;zoom=1&amp;tbnid=UHwvHABUnO7i2M:&amp;tbnh=72&amp;tbnw=130&amp;ei=1zGeT_rFIuXm2QXx4sH0Dg&amp;prev=/search?q=ni%C3%B1os+con+autoestima+alta&amp;hl=es&amp;gbv=2&amp;tbm=isch&amp;itbs=1" TargetMode="External"/><Relationship Id="rId3" Type="http://schemas.openxmlformats.org/officeDocument/2006/relationships/image" Target="../media/image45.jpeg"/><Relationship Id="rId7" Type="http://schemas.openxmlformats.org/officeDocument/2006/relationships/image" Target="../media/image53.jpeg"/><Relationship Id="rId2" Type="http://schemas.openxmlformats.org/officeDocument/2006/relationships/hyperlink" Target="http://www.google.com.mx/imgres?imgurl=http://static.latercera.com/200910/544351_400.jpg&amp;imgrefurl=http://desarrollo1uta.blogspot.com/2009/10/el-exceso-de-elogio-puede-danar-ls-nins.html&amp;usg=__ZR6pKoRFmocLJeJ95Cv7O8jUqf8=&amp;h=263&amp;w=400&amp;sz=21&amp;hl=es&amp;start=2&amp;zoom=1&amp;tbnid=Gk8s_EweKBBTvM:&amp;tbnh=82&amp;tbnw=124&amp;ei=rS6eT6mlOsWe2AXDhaTyDg&amp;prev=/search?q=elogio+a+los+hijos&amp;hl=es&amp;gbv=2&amp;tbm=isch&amp;itbs=1"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www.bebes.net/wp-content/uploads/2011/06/Autoestima-infantil-como-promover-autoestima-en-tus-ninos.jpg&amp;imgrefurl=http://www.bebes.net/tag/autoestima-alta-hijos/&amp;usg=__zpzkgEt_HPcUb7XnkldMGxXMNGg=&amp;h=304&amp;w=338&amp;sz=16&amp;hl=es&amp;start=11&amp;zoom=1&amp;tbnid=v7KVnbIugGYZZM:&amp;tbnh=107&amp;tbnw=119&amp;ei=1zGeT_rFIuXm2QXx4sH0Dg&amp;prev=/search?q=ni%C3%B1os+con+autoestima+alta&amp;hl=es&amp;gbv=2&amp;tbm=isch&amp;itbs=1" TargetMode="External"/><Relationship Id="rId5" Type="http://schemas.openxmlformats.org/officeDocument/2006/relationships/image" Target="../media/image52.jpeg"/><Relationship Id="rId4" Type="http://schemas.openxmlformats.org/officeDocument/2006/relationships/hyperlink" Target="http://www.google.com.mx/imgres?imgurl=http://pequebebes.com/wp-content/2012/01/efectos-positivos-de-una-alta-autoestima-en-el-nino.png&amp;imgrefurl=http://pequebebes.com/efectos-positivos-de-una-autoestima-alta-en-el-nino/&amp;usg=__rl3fVnbO13S3NONPUMwPHo42CG8=&amp;h=400&amp;w=655&amp;sz=444&amp;hl=es&amp;start=7&amp;zoom=1&amp;tbnid=DongUBHxi4R1rM:&amp;tbnh=84&amp;tbnw=138&amp;ei=1zGeT_rFIuXm2QXx4sH0Dg&amp;prev=/search?q=ni%C3%B1os+con+autoestima+alta&amp;hl=es&amp;gbv=2&amp;tbm=isch&amp;itbs=1" TargetMode="External"/><Relationship Id="rId9" Type="http://schemas.openxmlformats.org/officeDocument/2006/relationships/image" Target="../media/image54.jpeg"/></Relationships>
</file>

<file path=ppt/slides/_rels/slide40.xml.rels><?xml version="1.0" encoding="UTF-8" standalone="yes"?>
<Relationships xmlns="http://schemas.openxmlformats.org/package/2006/relationships"><Relationship Id="rId8" Type="http://schemas.openxmlformats.org/officeDocument/2006/relationships/hyperlink" Target="http://www.google.com.mx/imgres?imgurl=http://elsjoves.files.wordpress.com/2008/03/arale.gif&amp;imgrefurl=http://caricatura.blogcindario.com/2008/12/00008-arale-vs-pucca.html&amp;usg=__oCdB8oJwdW-uRHwOhM9gfwMttd4=&amp;h=407&amp;w=210&amp;sz=34&amp;hl=es&amp;start=1&amp;zoom=1&amp;tbnid=AF9XH2OaXcpoEM:&amp;tbnh=125&amp;tbnw=64&amp;ei=uzOeT7T6C8H22AWi6cn5Dg&amp;prev=/search?q=ni%C3%B1as+tiernas+caricaturas&amp;hl=es&amp;gbv=2&amp;tbm=isch&amp;itbs=1" TargetMode="External"/><Relationship Id="rId3" Type="http://schemas.openxmlformats.org/officeDocument/2006/relationships/image" Target="../media/image55.jpeg"/><Relationship Id="rId7" Type="http://schemas.openxmlformats.org/officeDocument/2006/relationships/image" Target="../media/image57.jpeg"/><Relationship Id="rId2" Type="http://schemas.openxmlformats.org/officeDocument/2006/relationships/hyperlink" Target="http://www.google.com.mx/imgres?imgurl=http://psicologia.laguia2000.com/wp-content/uploads/2008/03/los-ninos-y-su-educacion.gif&amp;imgrefurl=http://psicologia.laguia2000.com/psicologia-de-ninos/los-ninos-y-su-educacion&amp;usg=__nTMGlN3wC5EFEmJheooLIuVLWEw=&amp;h=306&amp;w=261&amp;sz=6&amp;hl=es&amp;start=17&amp;zoom=1&amp;tbnid=rUx1d03z5hVy3M:&amp;tbnh=117&amp;tbnw=100&amp;ei=BTSeT8LTEMOM2gW8nIT7Dg&amp;prev=/search?q=ni%C3%B1os+educados+caricaturas&amp;hl=es&amp;gbv=2&amp;tbm=isch&amp;itbs=1" TargetMode="External"/><Relationship Id="rId1" Type="http://schemas.openxmlformats.org/officeDocument/2006/relationships/slideLayout" Target="../slideLayouts/slideLayout2.xml"/><Relationship Id="rId6" Type="http://schemas.openxmlformats.org/officeDocument/2006/relationships/hyperlink" Target="http://www.google.com.mx/imgres?imgurl=http://edu.jccm.es/cp/ucedagarcialorca/images/estudiando.gif&amp;imgrefurl=http://edu.jccm.es/cp/ucedagarcialorca/index.php?option=com_content&amp;view=article&amp;id=73:icomo-ayudar-a-nuestros-ninos-en-el-estudio&amp;catid=3&amp;usg=__9WKialsDhFwuRs5oWke0tQahIBU=&amp;h=350&amp;w=350&amp;sz=247&amp;hl=es&amp;start=14&amp;zoom=1&amp;tbnid=6ryYBZIYI1XC9M:&amp;tbnh=120&amp;tbnw=120&amp;ei=SjOeT8apOoeW2QXkufCFDw&amp;prev=/search?q=ni%C3%B1os+estudiando+dibujos&amp;hl=es&amp;gbv=2&amp;tbm=isch&amp;itbs=1" TargetMode="External"/><Relationship Id="rId11" Type="http://schemas.openxmlformats.org/officeDocument/2006/relationships/image" Target="../media/image59.jpeg"/><Relationship Id="rId5" Type="http://schemas.openxmlformats.org/officeDocument/2006/relationships/image" Target="../media/image56.jpeg"/><Relationship Id="rId10" Type="http://schemas.openxmlformats.org/officeDocument/2006/relationships/hyperlink" Target="http://www.google.com.mx/imgres?imgurl=http://3.bp.blogspot.com/_wyIOuYBpeNA/TF8RNjHHWpI/AAAAAAAAASE/WUTPnjJVans/s320/Ni%C3%B1os+felices,+caricatura+bonita.jpg&amp;imgrefurl=http://mundomagico18.blogspot.com/2010_08_01_archive.html&amp;usg=__UA_GQscWlE1rZ_GSuWlQOcoJUYc=&amp;h=300&amp;w=300&amp;sz=25&amp;hl=es&amp;start=18&amp;zoom=1&amp;tbnid=REyLXdvyVkdDpM:&amp;tbnh=116&amp;tbnw=116&amp;ei=BTSeT8LTEMOM2gW8nIT7Dg&amp;prev=/search?q=ni%C3%B1os+educados+caricaturas&amp;hl=es&amp;gbv=2&amp;tbm=isch&amp;itbs=1" TargetMode="External"/><Relationship Id="rId4" Type="http://schemas.openxmlformats.org/officeDocument/2006/relationships/hyperlink" Target="http://www.google.com.mx/imgres?imgurl=http://cc.dulcenombredejesus.madrid.educa.madrid.org/images/estudiando-1.gif&amp;imgrefurl=http://cc.dulcenombredejesus.madrid.educa.madrid.org/alumnos.htm&amp;usg=__h1p47FJWyZtKPPDBOZfaeC5LCS0=&amp;h=204&amp;w=200&amp;sz=5&amp;hl=es&amp;start=4&amp;zoom=1&amp;tbnid=U1oYbEN7rf-ksM:&amp;tbnh=105&amp;tbnw=103&amp;ei=SjOeT8apOoeW2QXkufCFDw&amp;prev=/search?q=ni%C3%B1os+estudiando+dibujos&amp;hl=es&amp;gbv=2&amp;tbm=isch&amp;itbs=1" TargetMode="External"/><Relationship Id="rId9" Type="http://schemas.openxmlformats.org/officeDocument/2006/relationships/image" Target="../media/image58.jpeg"/></Relationships>
</file>

<file path=ppt/slides/_rels/slide4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hyperlink" Target="http://www.google.com.mx/imgres?imgurl=http://4.bp.blogspot.com/_sgwPfENXl6s/TTkbVWpeNvI/AAAAAAAAASE/i96I35RgPeQ/s1600/padre-e-hijo.jpg&amp;imgrefurl=http://born1972vol2.blogspot.com/&amp;usg=__tG1hoit9Zo-l46MXlNGS_tI6w08=&amp;h=1278&amp;w=850&amp;sz=1107&amp;hl=es&amp;start=8&amp;zoom=1&amp;tbnid=caeQoP8v-WfmTM:&amp;tbnh=150&amp;tbnw=100&amp;ei=3jWeT9f9K8OM2gW8nIT7Dg&amp;prev=/search?q=abrazo+padre+e+hijo&amp;hl=es&amp;gbv=2&amp;tbm=isch&amp;itbs=1" TargetMode="External"/><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hyperlink" Target="http://www.google.com.mx/imgres?imgurl=http://es.dreamstime.com/padre-e-hijo-abrazo-lloroso-thumb12857461.jpg&amp;imgrefurl=http://es.dreamstime.com/stock-image-father-son,-tearful-embrace-image12857461&amp;usg=__dlGybMI47zfyXBGJzHsSzCAJyaY=&amp;h=315&amp;w=400&amp;sz=37&amp;hl=es&amp;start=3&amp;zoom=1&amp;tbnid=3yYXXdJkMqcpuM:&amp;tbnh=98&amp;tbnw=124&amp;ei=3jWeT9f9K8OM2gW8nIT7Dg&amp;prev=/search?q=abrazo+padre+e+hijo&amp;hl=es&amp;gbv=2&amp;tbm=isch&amp;itbs=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071802" y="428604"/>
            <a:ext cx="5105400" cy="2687188"/>
          </a:xfrm>
        </p:spPr>
        <p:txBody>
          <a:bodyPr/>
          <a:lstStyle/>
          <a:p>
            <a:pPr algn="ctr"/>
            <a:r>
              <a:rPr lang="es-ES_tradnl" sz="4400" dirty="0" smtClean="0"/>
              <a:t>CONSEJOS PARA ACERCARME A MI HIJO  ADOLESCENTE</a:t>
            </a:r>
            <a:endParaRPr lang="es-MX" sz="4400" dirty="0"/>
          </a:p>
        </p:txBody>
      </p:sp>
      <p:pic>
        <p:nvPicPr>
          <p:cNvPr id="97282" name="Picture 2" descr="http://t3.gstatic.com/images?q=tbn:ANd9GcTkVwHPmCUwR0uye5f7g4LeXwQYtuYhUhHthbB863Ui0otb9iu5uC3UNik">
            <a:hlinkClick r:id="rId2"/>
          </p:cNvPr>
          <p:cNvPicPr>
            <a:picLocks noChangeAspect="1" noChangeArrowheads="1"/>
          </p:cNvPicPr>
          <p:nvPr/>
        </p:nvPicPr>
        <p:blipFill>
          <a:blip r:embed="rId3" cstate="print"/>
          <a:srcRect/>
          <a:stretch>
            <a:fillRect/>
          </a:stretch>
        </p:blipFill>
        <p:spPr bwMode="auto">
          <a:xfrm>
            <a:off x="642910" y="714356"/>
            <a:ext cx="1500166" cy="1053002"/>
          </a:xfrm>
          <a:prstGeom prst="rect">
            <a:avLst/>
          </a:prstGeom>
          <a:noFill/>
        </p:spPr>
      </p:pic>
      <p:sp>
        <p:nvSpPr>
          <p:cNvPr id="5" name="4 CuadroTexto"/>
          <p:cNvSpPr txBox="1"/>
          <p:nvPr/>
        </p:nvSpPr>
        <p:spPr>
          <a:xfrm>
            <a:off x="0" y="4429132"/>
            <a:ext cx="2574551" cy="1569660"/>
          </a:xfrm>
          <a:prstGeom prst="rect">
            <a:avLst/>
          </a:prstGeom>
          <a:noFill/>
        </p:spPr>
        <p:txBody>
          <a:bodyPr wrap="none" rtlCol="0">
            <a:spAutoFit/>
          </a:bodyPr>
          <a:lstStyle/>
          <a:p>
            <a:pPr algn="ctr"/>
            <a:r>
              <a:rPr lang="es-ES_tradnl" sz="3200" dirty="0" smtClean="0"/>
              <a:t>M.A.  JUANA </a:t>
            </a:r>
          </a:p>
          <a:p>
            <a:pPr algn="ctr"/>
            <a:r>
              <a:rPr lang="es-ES_tradnl" sz="3200" dirty="0" smtClean="0"/>
              <a:t>TIRADO </a:t>
            </a:r>
          </a:p>
          <a:p>
            <a:pPr algn="ctr"/>
            <a:r>
              <a:rPr lang="es-ES_tradnl" sz="3200" dirty="0" smtClean="0"/>
              <a:t>SAUCEDO</a:t>
            </a:r>
            <a:endParaRPr lang="es-MX" sz="3200" dirty="0"/>
          </a:p>
        </p:txBody>
      </p:sp>
      <p:pic>
        <p:nvPicPr>
          <p:cNvPr id="97284" name="Picture 4" descr="padres de adolescentes Errores que cometen los padres de adolescentes"/>
          <p:cNvPicPr>
            <a:picLocks noChangeAspect="1" noChangeArrowheads="1"/>
          </p:cNvPicPr>
          <p:nvPr/>
        </p:nvPicPr>
        <p:blipFill>
          <a:blip r:embed="rId4" cstate="print"/>
          <a:srcRect/>
          <a:stretch>
            <a:fillRect/>
          </a:stretch>
        </p:blipFill>
        <p:spPr bwMode="auto">
          <a:xfrm>
            <a:off x="4071934" y="3500438"/>
            <a:ext cx="3571900" cy="2862773"/>
          </a:xfrm>
          <a:prstGeom prst="rect">
            <a:avLst/>
          </a:prstGeom>
          <a:noFill/>
        </p:spPr>
      </p:pic>
      <p:sp>
        <p:nvSpPr>
          <p:cNvPr id="7" name="6 CuadroTexto"/>
          <p:cNvSpPr txBox="1"/>
          <p:nvPr/>
        </p:nvSpPr>
        <p:spPr>
          <a:xfrm>
            <a:off x="214282" y="2071678"/>
            <a:ext cx="2244525" cy="369332"/>
          </a:xfrm>
          <a:prstGeom prst="rect">
            <a:avLst/>
          </a:prstGeom>
          <a:noFill/>
        </p:spPr>
        <p:txBody>
          <a:bodyPr wrap="none" rtlCol="0">
            <a:spAutoFit/>
          </a:bodyPr>
          <a:lstStyle/>
          <a:p>
            <a:r>
              <a:rPr lang="es-ES_tradnl" dirty="0" smtClean="0"/>
              <a:t>Escuela para padres</a:t>
            </a:r>
            <a:endParaRPr lang="es-MX" dirty="0"/>
          </a:p>
        </p:txBody>
      </p:sp>
      <p:pic>
        <p:nvPicPr>
          <p:cNvPr id="11266" name="Picture 2" descr="http://t1.gstatic.com/images?q=tbn:ANd9GcTf-w31jHIEZQGvhVTXJyEkPqXrGvCHQTFpwmxyUBJfOpzeXq5jAJl9CA">
            <a:hlinkClick r:id="rId5"/>
          </p:cNvPr>
          <p:cNvPicPr>
            <a:picLocks noChangeAspect="1" noChangeArrowheads="1"/>
          </p:cNvPicPr>
          <p:nvPr/>
        </p:nvPicPr>
        <p:blipFill>
          <a:blip r:embed="rId6" cstate="print"/>
          <a:srcRect/>
          <a:stretch>
            <a:fillRect/>
          </a:stretch>
        </p:blipFill>
        <p:spPr bwMode="auto">
          <a:xfrm>
            <a:off x="428596" y="2857496"/>
            <a:ext cx="1821669" cy="121444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214414" y="214290"/>
            <a:ext cx="5929354" cy="820122"/>
          </a:xfrm>
        </p:spPr>
        <p:txBody>
          <a:bodyPr/>
          <a:lstStyle/>
          <a:p>
            <a:pPr algn="dist"/>
            <a:r>
              <a:rPr lang="es-ES_tradnl" dirty="0" smtClean="0"/>
              <a:t>¿Los hijos mienten ?</a:t>
            </a:r>
            <a:endParaRPr lang="es-MX" dirty="0"/>
          </a:p>
        </p:txBody>
      </p:sp>
      <p:sp>
        <p:nvSpPr>
          <p:cNvPr id="3" name="2 Marcador de contenido"/>
          <p:cNvSpPr>
            <a:spLocks noGrp="1"/>
          </p:cNvSpPr>
          <p:nvPr>
            <p:ph idx="1"/>
          </p:nvPr>
        </p:nvSpPr>
        <p:spPr>
          <a:xfrm>
            <a:off x="457200" y="1609416"/>
            <a:ext cx="7239000" cy="4051832"/>
          </a:xfrm>
        </p:spPr>
        <p:txBody>
          <a:bodyPr>
            <a:normAutofit/>
          </a:bodyPr>
          <a:lstStyle/>
          <a:p>
            <a:pPr indent="0" algn="just">
              <a:buNone/>
            </a:pPr>
            <a:r>
              <a:rPr lang="es-MX" sz="1900" dirty="0" smtClean="0"/>
              <a:t>Los hijos se vuelven mentirosos y ello nos preocupa y nos hace sufrir, porque tenemos la sensación de que se nos separan o que en adelante no podemos confiar en ellos.</a:t>
            </a:r>
          </a:p>
          <a:p>
            <a:pPr indent="0" algn="just">
              <a:buNone/>
            </a:pPr>
            <a:endParaRPr lang="es-MX" sz="1900" dirty="0" smtClean="0"/>
          </a:p>
          <a:p>
            <a:pPr indent="0" algn="just">
              <a:buNone/>
            </a:pPr>
            <a:r>
              <a:rPr lang="es-MX" sz="1900" dirty="0" smtClean="0"/>
              <a:t>La mentira es un signo: el signo de que un</a:t>
            </a:r>
          </a:p>
          <a:p>
            <a:pPr indent="0" algn="just">
              <a:buNone/>
            </a:pPr>
            <a:r>
              <a:rPr lang="es-MX" sz="1900" dirty="0" smtClean="0"/>
              <a:t> niño no se encuentra seguro ante los mayores.</a:t>
            </a:r>
          </a:p>
          <a:p>
            <a:pPr indent="0" algn="just">
              <a:buNone/>
            </a:pPr>
            <a:endParaRPr lang="es-MX" sz="1900" dirty="0" smtClean="0"/>
          </a:p>
          <a:p>
            <a:pPr indent="0" algn="just">
              <a:buNone/>
            </a:pPr>
            <a:r>
              <a:rPr lang="es-MX" sz="1900" dirty="0" smtClean="0"/>
              <a:t>Mentir es afirmar algo que sabemos que es contrario a la verdad. El problema es que muchos niños no saben qué es la verdad. Hasta los 4-5 años no tienen una noción precisa de ello. Pueden decir falsedades sin tener intención de engañamos.</a:t>
            </a:r>
          </a:p>
          <a:p>
            <a:pPr>
              <a:buNone/>
            </a:pPr>
            <a:endParaRPr lang="es-MX"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285852" y="285728"/>
            <a:ext cx="5429288" cy="820122"/>
          </a:xfrm>
        </p:spPr>
        <p:txBody>
          <a:bodyPr/>
          <a:lstStyle/>
          <a:p>
            <a:r>
              <a:rPr lang="es-ES_tradnl" dirty="0" smtClean="0"/>
              <a:t>¿Los hijos mienten ?</a:t>
            </a:r>
            <a:endParaRPr lang="es-MX" dirty="0"/>
          </a:p>
        </p:txBody>
      </p:sp>
      <p:sp>
        <p:nvSpPr>
          <p:cNvPr id="3" name="2 Marcador de contenido"/>
          <p:cNvSpPr>
            <a:spLocks noGrp="1"/>
          </p:cNvSpPr>
          <p:nvPr>
            <p:ph idx="1"/>
          </p:nvPr>
        </p:nvSpPr>
        <p:spPr>
          <a:xfrm>
            <a:off x="457200" y="1609416"/>
            <a:ext cx="7239000" cy="2683680"/>
          </a:xfrm>
        </p:spPr>
        <p:txBody>
          <a:bodyPr>
            <a:normAutofit/>
          </a:bodyPr>
          <a:lstStyle/>
          <a:p>
            <a:pPr indent="0" algn="just">
              <a:buNone/>
            </a:pPr>
            <a:r>
              <a:rPr lang="es-MX" sz="1800" dirty="0" smtClean="0"/>
              <a:t>A partir de los 5-6 años los niños empiezan a mentir de verdad, es decir, cuentan cosas falsas, cuando ya empiezan a distinguir lo verdadero de lo falso, lo real de lo imaginario. Por una parte, habrá que ayudarle a comprender, y esto sin esperar a que nos haya mentido mucho, lo importante que es la confianza para la amistad, y que ésta se gana con la sinceridad y con la verdad. Una educación preventiva debe hacerse antes de que haya empezado a mentir demasiado o al hilo de las primeras mentirillas.</a:t>
            </a:r>
          </a:p>
          <a:p>
            <a:endParaRPr lang="es-MX"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1.gstatic.com/images?q=tbn:ANd9GcRwZapQ5PAxBX6bPKWihM-3SAD_0kk4yUY-unn99K-sWDKT6eknaFc6IjrJ">
            <a:hlinkClick r:id="rId2"/>
          </p:cNvPr>
          <p:cNvPicPr>
            <a:picLocks noChangeAspect="1" noChangeArrowheads="1"/>
          </p:cNvPicPr>
          <p:nvPr/>
        </p:nvPicPr>
        <p:blipFill>
          <a:blip r:embed="rId3" cstate="print"/>
          <a:srcRect/>
          <a:stretch>
            <a:fillRect/>
          </a:stretch>
        </p:blipFill>
        <p:spPr bwMode="auto">
          <a:xfrm>
            <a:off x="5429256" y="4569880"/>
            <a:ext cx="2357454" cy="2288119"/>
          </a:xfrm>
          <a:prstGeom prst="rect">
            <a:avLst/>
          </a:prstGeom>
          <a:noFill/>
        </p:spPr>
      </p:pic>
      <p:sp>
        <p:nvSpPr>
          <p:cNvPr id="2" name="1 Título"/>
          <p:cNvSpPr>
            <a:spLocks noGrp="1"/>
          </p:cNvSpPr>
          <p:nvPr>
            <p:ph type="title"/>
          </p:nvPr>
        </p:nvSpPr>
        <p:spPr/>
        <p:txBody>
          <a:bodyPr>
            <a:normAutofit fontScale="90000"/>
          </a:bodyPr>
          <a:lstStyle/>
          <a:p>
            <a:pPr algn="ctr"/>
            <a:r>
              <a:rPr lang="es-ES_tradnl" dirty="0" smtClean="0"/>
              <a:t>Causas mas comunes por las cuales nuestros hijos mienten</a:t>
            </a:r>
            <a:endParaRPr lang="es-MX" dirty="0"/>
          </a:p>
        </p:txBody>
      </p:sp>
      <p:sp>
        <p:nvSpPr>
          <p:cNvPr id="3" name="2 Marcador de contenido"/>
          <p:cNvSpPr>
            <a:spLocks noGrp="1"/>
          </p:cNvSpPr>
          <p:nvPr>
            <p:ph idx="1"/>
          </p:nvPr>
        </p:nvSpPr>
        <p:spPr/>
        <p:txBody>
          <a:bodyPr/>
          <a:lstStyle/>
          <a:p>
            <a:pPr indent="0" algn="just"/>
            <a:r>
              <a:rPr lang="es-MX" sz="1800" b="1" dirty="0" smtClean="0"/>
              <a:t>1. Por temor al castigo</a:t>
            </a:r>
            <a:endParaRPr lang="es-MX" sz="1800" dirty="0" smtClean="0"/>
          </a:p>
          <a:p>
            <a:pPr indent="0" algn="just">
              <a:buNone/>
            </a:pPr>
            <a:r>
              <a:rPr lang="es-ES_tradnl" sz="1800" dirty="0" smtClean="0"/>
              <a:t>Cuando un niño estropea algo y miente es por temor al castigo. La mentira es reacción al miedo, </a:t>
            </a:r>
            <a:r>
              <a:rPr lang="es-MX" sz="1800" dirty="0" smtClean="0"/>
              <a:t>se trata de una actitud o reacción que hay que educar.</a:t>
            </a:r>
          </a:p>
          <a:p>
            <a:pPr indent="0" algn="just">
              <a:buNone/>
            </a:pPr>
            <a:r>
              <a:rPr lang="es-MX" sz="1800" dirty="0" smtClean="0"/>
              <a:t>Lo que se castiga son los efectos o daños causados por la mentira, sobre todo a otra persona.</a:t>
            </a:r>
          </a:p>
          <a:p>
            <a:pPr>
              <a:buNone/>
            </a:pPr>
            <a:endParaRPr lang="es-MX" dirty="0" smtClean="0"/>
          </a:p>
          <a:p>
            <a:pPr>
              <a:buNone/>
            </a:pPr>
            <a:endParaRPr lang="es-MX" dirty="0" smtClean="0"/>
          </a:p>
          <a:p>
            <a:pPr>
              <a:buNone/>
            </a:pPr>
            <a:endParaRPr lang="es-MX" dirty="0" smtClean="0"/>
          </a:p>
          <a:p>
            <a:endParaRPr lang="es-MX"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_tradnl" dirty="0" smtClean="0"/>
              <a:t>Causas mas comunes por las cuales nuestros hijos mienten</a:t>
            </a:r>
            <a:endParaRPr lang="es-MX" dirty="0"/>
          </a:p>
        </p:txBody>
      </p:sp>
      <p:sp>
        <p:nvSpPr>
          <p:cNvPr id="3" name="2 Marcador de contenido"/>
          <p:cNvSpPr>
            <a:spLocks noGrp="1"/>
          </p:cNvSpPr>
          <p:nvPr>
            <p:ph idx="1"/>
          </p:nvPr>
        </p:nvSpPr>
        <p:spPr/>
        <p:txBody>
          <a:bodyPr>
            <a:normAutofit/>
          </a:bodyPr>
          <a:lstStyle/>
          <a:p>
            <a:pPr indent="0">
              <a:buNone/>
            </a:pPr>
            <a:r>
              <a:rPr lang="es-MX" sz="1900" b="1" dirty="0" smtClean="0"/>
              <a:t>2. Por precaución ante los mayores</a:t>
            </a:r>
            <a:endParaRPr lang="es-MX" sz="1900" dirty="0" smtClean="0"/>
          </a:p>
          <a:p>
            <a:pPr indent="0">
              <a:buNone/>
            </a:pPr>
            <a:r>
              <a:rPr lang="es-MX" sz="1900" dirty="0" smtClean="0"/>
              <a:t>En muchas ocasiones nos parece que mienten sin motivo, pero lo hacen porque no comprenden las reacciones que tenemos los padres y educadores. Con frecuencia tienen la experiencia de que han cometido fallos que les parecían sin importancia, mientras que nosotros poníamos el grito en el cielo y nos irritábamos muchísimo con ellos. En otras ocasiones, ellos creían que habían hecho algo grave y sin embargo nosotros no le dábamos importancia. No están seguros de nuestro modo de valorar las cosas y les parece más prudente esconderlas. Los mayores y nuestra jerarquía de valores es un enigma para ellos.</a:t>
            </a:r>
          </a:p>
          <a:p>
            <a:endParaRPr lang="es-MX"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fontScale="77500" lnSpcReduction="20000"/>
          </a:bodyPr>
          <a:lstStyle/>
          <a:p>
            <a:pPr indent="0">
              <a:buNone/>
            </a:pPr>
            <a:r>
              <a:rPr lang="es-MX" sz="2300" b="1" dirty="0" smtClean="0"/>
              <a:t>3. Por presumir de algo</a:t>
            </a:r>
          </a:p>
          <a:p>
            <a:pPr indent="0" algn="just">
              <a:buNone/>
            </a:pPr>
            <a:r>
              <a:rPr lang="es-MX" sz="2300" dirty="0" smtClean="0"/>
              <a:t>Es el típico niño o adolescente que alardea de proezas que nunca realizó e incluso fechorías que nunca se atrevió a hacer, así presume. Sabemos que las personas que se dan auto bombo suelen necesitar aprecio o padecen sentimientos de inferioridad en determinados aspectos. </a:t>
            </a:r>
            <a:endParaRPr lang="es-ES_tradnl" sz="2300" b="1" dirty="0" smtClean="0"/>
          </a:p>
          <a:p>
            <a:pPr indent="0" algn="just">
              <a:buNone/>
            </a:pPr>
            <a:endParaRPr lang="es-MX" sz="2300" dirty="0" smtClean="0"/>
          </a:p>
          <a:p>
            <a:pPr indent="0" algn="just">
              <a:buNone/>
            </a:pPr>
            <a:r>
              <a:rPr lang="es-MX" sz="2300" dirty="0" smtClean="0"/>
              <a:t>No debemos decirles que mienten, en directo, pero tampoco debemos fomentar estas jactancias. La mejor manera de hacerlo es hacerles ver que esas hazañas inventadas no nos impresionan y no les felicitamos por ellas. Por otra parte, hay que tratar de comprender el motivo, es decir, por qué se sienten inferiores o por qué necesitan presumir. </a:t>
            </a:r>
          </a:p>
          <a:p>
            <a:pPr indent="0" algn="just">
              <a:buNone/>
            </a:pPr>
            <a:endParaRPr lang="es-MX" sz="2300" dirty="0" smtClean="0"/>
          </a:p>
          <a:p>
            <a:pPr indent="0" algn="just">
              <a:buNone/>
            </a:pPr>
            <a:r>
              <a:rPr lang="es-MX" sz="2300" dirty="0" smtClean="0"/>
              <a:t>También habrá que darle oportunidades de realizar algo en lo que tenga éxito o ver alguna cosa que él pueda contar, etc. para sentirse más satisfecho de sus experiencias. </a:t>
            </a:r>
          </a:p>
          <a:p>
            <a:pPr>
              <a:buNone/>
            </a:pPr>
            <a:endParaRPr lang="es-MX" dirty="0"/>
          </a:p>
        </p:txBody>
      </p:sp>
      <p:sp>
        <p:nvSpPr>
          <p:cNvPr id="4" name="1 Título"/>
          <p:cNvSpPr>
            <a:spLocks noGrp="1"/>
          </p:cNvSpPr>
          <p:nvPr>
            <p:ph type="title"/>
          </p:nvPr>
        </p:nvSpPr>
        <p:spPr/>
        <p:txBody>
          <a:bodyPr>
            <a:normAutofit fontScale="90000"/>
          </a:bodyPr>
          <a:lstStyle/>
          <a:p>
            <a:r>
              <a:rPr lang="es-ES_tradnl" dirty="0" smtClean="0"/>
              <a:t>Causas mas comunes por las cuales nuestros hijos mienten</a:t>
            </a:r>
            <a:endParaRPr lang="es-MX"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700808"/>
            <a:ext cx="7239000" cy="4846320"/>
          </a:xfrm>
        </p:spPr>
        <p:txBody>
          <a:bodyPr>
            <a:normAutofit fontScale="92500" lnSpcReduction="20000"/>
          </a:bodyPr>
          <a:lstStyle/>
          <a:p>
            <a:pPr indent="0">
              <a:buNone/>
            </a:pPr>
            <a:r>
              <a:rPr lang="es-MX" sz="2100" b="1" dirty="0" smtClean="0"/>
              <a:t>4. Por las malas influencias</a:t>
            </a:r>
          </a:p>
          <a:p>
            <a:pPr indent="0" algn="just">
              <a:buNone/>
            </a:pPr>
            <a:r>
              <a:rPr lang="es-MX" sz="2100" dirty="0" smtClean="0"/>
              <a:t>Los amigos que mienten, enseñan a mentir</a:t>
            </a:r>
          </a:p>
          <a:p>
            <a:pPr indent="0" algn="just">
              <a:buNone/>
            </a:pPr>
            <a:r>
              <a:rPr lang="es-MX" sz="2100" dirty="0" smtClean="0"/>
              <a:t>Es posible que el adolescente que es buena persona, no se deje arrastrar por esos malos ejemplos, pero puede contar travesuras que en realidad no ha cometido. Hay que indagar si está adquiriendo malos hábitos, o si sólo está mintiendo para sentirse aceptado o impresionar a los demás integrantes del grupo.</a:t>
            </a:r>
          </a:p>
          <a:p>
            <a:pPr indent="0" algn="just">
              <a:buNone/>
            </a:pPr>
            <a:endParaRPr lang="es-MX" sz="2100" dirty="0" smtClean="0"/>
          </a:p>
          <a:p>
            <a:pPr indent="0" algn="just">
              <a:buNone/>
            </a:pPr>
            <a:r>
              <a:rPr lang="es-MX" sz="2100" dirty="0" smtClean="0"/>
              <a:t>Es importante hacerles saber  que los que presumen de esas cosas negativas tienen problemas de seguridad en sí mismos o carencias afectivas que les llevan a proyectarse de esa manera.</a:t>
            </a:r>
          </a:p>
          <a:p>
            <a:pPr indent="0" algn="just">
              <a:buNone/>
            </a:pPr>
            <a:endParaRPr lang="es-MX" sz="2100" dirty="0" smtClean="0"/>
          </a:p>
          <a:p>
            <a:pPr indent="0" algn="just">
              <a:buNone/>
            </a:pPr>
            <a:r>
              <a:rPr lang="es-MX" sz="2100" dirty="0" smtClean="0"/>
              <a:t>Finalmente es positivo el hacerle ver que él mismo es valioso porque tiene aspectos positivos, y que no necesita destacar por medio de malos comportamientos.</a:t>
            </a:r>
          </a:p>
          <a:p>
            <a:pPr>
              <a:buNone/>
            </a:pPr>
            <a:endParaRPr lang="es-MX" dirty="0" smtClean="0"/>
          </a:p>
          <a:p>
            <a:endParaRPr lang="es-MX" dirty="0"/>
          </a:p>
        </p:txBody>
      </p:sp>
      <p:sp>
        <p:nvSpPr>
          <p:cNvPr id="4" name="1 Título"/>
          <p:cNvSpPr>
            <a:spLocks noGrp="1"/>
          </p:cNvSpPr>
          <p:nvPr>
            <p:ph type="title"/>
          </p:nvPr>
        </p:nvSpPr>
        <p:spPr>
          <a:xfrm>
            <a:off x="428625" y="0"/>
            <a:ext cx="7239000" cy="1214422"/>
          </a:xfrm>
        </p:spPr>
        <p:txBody>
          <a:bodyPr>
            <a:normAutofit fontScale="90000"/>
          </a:bodyPr>
          <a:lstStyle/>
          <a:p>
            <a:r>
              <a:rPr lang="es-ES_tradnl" dirty="0" smtClean="0"/>
              <a:t>Causas mas comunes por las cuales nuestros hijos mienten</a:t>
            </a:r>
            <a:endParaRPr lang="es-MX"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484784"/>
            <a:ext cx="7239000" cy="5184576"/>
          </a:xfrm>
        </p:spPr>
        <p:txBody>
          <a:bodyPr>
            <a:noAutofit/>
          </a:bodyPr>
          <a:lstStyle/>
          <a:p>
            <a:pPr algn="just">
              <a:buNone/>
            </a:pPr>
            <a:r>
              <a:rPr lang="es-MX" sz="1800" b="1" dirty="0" smtClean="0"/>
              <a:t>5. Por fingimiento</a:t>
            </a:r>
          </a:p>
          <a:p>
            <a:pPr indent="0" algn="just">
              <a:buNone/>
            </a:pPr>
            <a:r>
              <a:rPr lang="es-MX" sz="1800" dirty="0" smtClean="0"/>
              <a:t>Muchas veces fingimos para evitar un esfuerzo. Muchos niños fingen estar agotados o enfermos para librarse de un examen o porque temen ir a la escuela por alguna razón.</a:t>
            </a:r>
          </a:p>
          <a:p>
            <a:pPr indent="0" algn="just">
              <a:buNone/>
            </a:pPr>
            <a:r>
              <a:rPr lang="es-MX" sz="1800" dirty="0" smtClean="0"/>
              <a:t>No se debe castigar el hecho mismo del fingimiento, pues el castigo no modifica los problemas conscientes o inconscientes que existen. </a:t>
            </a:r>
          </a:p>
          <a:p>
            <a:pPr indent="0" algn="just">
              <a:buNone/>
            </a:pPr>
            <a:r>
              <a:rPr lang="es-MX" sz="1800" dirty="0" smtClean="0"/>
              <a:t>Consultemos al médico por si hay alguna causa física de su pereza o incapacidad para concentrarse y trabajar. </a:t>
            </a:r>
          </a:p>
          <a:p>
            <a:pPr indent="0" algn="just">
              <a:buNone/>
            </a:pPr>
            <a:r>
              <a:rPr lang="es-MX" sz="1800" dirty="0" smtClean="0"/>
              <a:t>Tomémosle  la palabra: si está cansado para ir a clase, que se meta en la cama todo el día. La sana consecuencia de los actos es el mejor castigo. Probablemente el estar sin hacer nada, sin ver la televisión , ni usar la computadora, no le compensará y abandonará la comedia. </a:t>
            </a:r>
          </a:p>
          <a:p>
            <a:pPr indent="0" algn="just">
              <a:buNone/>
            </a:pPr>
            <a:r>
              <a:rPr lang="es-MX" sz="1800" dirty="0" smtClean="0"/>
              <a:t>En todo caso hay que estar atentos para ver si se trata de un bloqueo psicológico real, por algún motivo que no podemos explicamos. En ese caso podemos consultar a un especialista.</a:t>
            </a:r>
          </a:p>
        </p:txBody>
      </p:sp>
      <p:sp>
        <p:nvSpPr>
          <p:cNvPr id="4" name="1 Título"/>
          <p:cNvSpPr>
            <a:spLocks noGrp="1"/>
          </p:cNvSpPr>
          <p:nvPr>
            <p:ph type="title"/>
          </p:nvPr>
        </p:nvSpPr>
        <p:spPr/>
        <p:txBody>
          <a:bodyPr>
            <a:normAutofit fontScale="90000"/>
          </a:bodyPr>
          <a:lstStyle/>
          <a:p>
            <a:r>
              <a:rPr lang="es-ES_tradnl" dirty="0" smtClean="0"/>
              <a:t>Causas mas comunes por las cuales nuestros hijos mienten</a:t>
            </a:r>
            <a:endParaRPr lang="es-MX"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fontScale="70000" lnSpcReduction="20000"/>
          </a:bodyPr>
          <a:lstStyle/>
          <a:p>
            <a:r>
              <a:rPr lang="es-MX" b="1" dirty="0" smtClean="0"/>
              <a:t>Hacerles vivir en un clima de sinceridad</a:t>
            </a:r>
          </a:p>
          <a:p>
            <a:pPr indent="0" algn="just">
              <a:buNone/>
            </a:pPr>
            <a:r>
              <a:rPr lang="es-MX" dirty="0" smtClean="0"/>
              <a:t>Si nosotros echamos mano de mentiras cada dos por tres, no damos ejemplo de veracidad. A veces le decimos </a:t>
            </a:r>
            <a:r>
              <a:rPr lang="es-MX" i="1" dirty="0" smtClean="0"/>
              <a:t>"no hay que hablar de esto con papá" </a:t>
            </a:r>
            <a:r>
              <a:rPr lang="es-MX" dirty="0" smtClean="0"/>
              <a:t>o con mamá; o acudimos a la mentira para evitar una respuesta molesta o embarazosa, desde el </a:t>
            </a:r>
            <a:r>
              <a:rPr lang="es-MX" i="1" dirty="0" smtClean="0"/>
              <a:t>"dile que no estoy en casa" </a:t>
            </a:r>
            <a:r>
              <a:rPr lang="es-MX" dirty="0" smtClean="0"/>
              <a:t>hasta otras muchas maneras de dar falsas razones de nuestras negativas a otros hermanos delante de él.</a:t>
            </a:r>
          </a:p>
          <a:p>
            <a:pPr>
              <a:buNone/>
            </a:pPr>
            <a:endParaRPr lang="es-ES_tradnl" dirty="0" smtClean="0"/>
          </a:p>
          <a:p>
            <a:pPr>
              <a:buNone/>
            </a:pPr>
            <a:endParaRPr lang="es-MX" dirty="0" smtClean="0"/>
          </a:p>
          <a:p>
            <a:r>
              <a:rPr lang="es-MX" b="1" dirty="0" smtClean="0"/>
              <a:t>Enseñar el valor de la sinceridad. </a:t>
            </a:r>
          </a:p>
          <a:p>
            <a:pPr indent="0" algn="just">
              <a:buNone/>
            </a:pPr>
            <a:r>
              <a:rPr lang="es-MX" dirty="0" smtClean="0"/>
              <a:t>Sea coherente entre lo que dice y lo que hace, la íntima relación que hay entre verdad, lealtad, amistad, etc. Se pueden aprovechar escenas de las series de televisión que ellos ven. Es interesante que sepamos lo que se les dice en los programas de formación humana del colegio, para así rematar discretamente la jugada por nuestra parte, sin aludir al colegio. </a:t>
            </a:r>
            <a:endParaRPr lang="es-MX" b="1" dirty="0" smtClean="0"/>
          </a:p>
          <a:p>
            <a:endParaRPr lang="es-MX" dirty="0" smtClean="0"/>
          </a:p>
        </p:txBody>
      </p:sp>
      <p:sp>
        <p:nvSpPr>
          <p:cNvPr id="4" name="3 Título"/>
          <p:cNvSpPr>
            <a:spLocks noGrp="1"/>
          </p:cNvSpPr>
          <p:nvPr>
            <p:ph type="title"/>
          </p:nvPr>
        </p:nvSpPr>
        <p:spPr>
          <a:xfrm>
            <a:off x="642910" y="642918"/>
            <a:ext cx="7239000" cy="1143000"/>
          </a:xfrm>
        </p:spPr>
        <p:txBody>
          <a:bodyPr>
            <a:normAutofit fontScale="90000"/>
          </a:bodyPr>
          <a:lstStyle/>
          <a:p>
            <a:pPr algn="ctr"/>
            <a:r>
              <a:rPr lang="es-MX" dirty="0" smtClean="0"/>
              <a:t>Consejos para evitar o prevenir las mentiras</a:t>
            </a:r>
            <a:br>
              <a:rPr lang="es-MX" dirty="0" smtClean="0"/>
            </a:br>
            <a:endParaRPr lang="es-MX"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1340768"/>
            <a:ext cx="7239000" cy="4846320"/>
          </a:xfrm>
        </p:spPr>
        <p:txBody>
          <a:bodyPr/>
          <a:lstStyle/>
          <a:p>
            <a:pPr algn="just"/>
            <a:r>
              <a:rPr lang="es-MX" sz="1800" dirty="0" smtClean="0"/>
              <a:t>No siempre se puede decir toda la verdad, sobre todo cuando se hiere a alguien o se dificultan las relaciones humanas. No se trata de mentir sino de no comunicar todos los datos.</a:t>
            </a:r>
          </a:p>
          <a:p>
            <a:pPr>
              <a:buNone/>
            </a:pPr>
            <a:endParaRPr lang="es-MX" dirty="0" smtClean="0"/>
          </a:p>
        </p:txBody>
      </p:sp>
      <p:pic>
        <p:nvPicPr>
          <p:cNvPr id="24578" name="Picture 2" descr="Ver imagen en tamaño completo">
            <a:hlinkClick r:id="rId2"/>
          </p:cNvPr>
          <p:cNvPicPr>
            <a:picLocks noChangeAspect="1" noChangeArrowheads="1"/>
          </p:cNvPicPr>
          <p:nvPr/>
        </p:nvPicPr>
        <p:blipFill>
          <a:blip r:embed="rId3" cstate="print"/>
          <a:srcRect/>
          <a:stretch>
            <a:fillRect/>
          </a:stretch>
        </p:blipFill>
        <p:spPr bwMode="auto">
          <a:xfrm>
            <a:off x="1835696" y="2924944"/>
            <a:ext cx="4880584" cy="3035959"/>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0"/>
            <a:ext cx="7239000" cy="714372"/>
          </a:xfrm>
        </p:spPr>
        <p:txBody>
          <a:bodyPr/>
          <a:lstStyle/>
          <a:p>
            <a:pPr algn="ctr"/>
            <a:r>
              <a:rPr lang="es-ES_tradnl" dirty="0" smtClean="0"/>
              <a:t>Para reflexionar</a:t>
            </a:r>
            <a:endParaRPr lang="es-MX" dirty="0"/>
          </a:p>
        </p:txBody>
      </p:sp>
      <p:pic>
        <p:nvPicPr>
          <p:cNvPr id="4" name="3 Imagen" descr="http://a4.sphotos.ak.fbcdn.net/hphotos-ak-ash3/s320x320/564641_3577287707959_1146101439_3441456_1829665694_n.jpg">
            <a:hlinkClick r:id="rId2" tgtFrame="&quot;&quot;"/>
          </p:cNvPr>
          <p:cNvPicPr/>
          <p:nvPr/>
        </p:nvPicPr>
        <p:blipFill>
          <a:blip r:embed="rId3" cstate="print"/>
          <a:srcRect/>
          <a:stretch>
            <a:fillRect/>
          </a:stretch>
        </p:blipFill>
        <p:spPr bwMode="auto">
          <a:xfrm>
            <a:off x="1331640" y="1124744"/>
            <a:ext cx="6143668" cy="4143404"/>
          </a:xfrm>
          <a:prstGeom prst="rect">
            <a:avLst/>
          </a:prstGeom>
          <a:noFill/>
          <a:ln w="9525">
            <a:noFill/>
            <a:miter lim="800000"/>
            <a:headEnd/>
            <a:tailEnd/>
          </a:ln>
        </p:spPr>
      </p:pic>
      <p:pic>
        <p:nvPicPr>
          <p:cNvPr id="5126" name="Picture 6" descr="http://t3.gstatic.com/images?q=tbn:ANd9GcRlkHzkEtlAoHpeFSvBAKOScbeKFFsvytrXRrJ63IiUQPovO-fE9JBXYKI">
            <a:hlinkClick r:id="rId4"/>
          </p:cNvPr>
          <p:cNvPicPr>
            <a:picLocks noChangeAspect="1" noChangeArrowheads="1"/>
          </p:cNvPicPr>
          <p:nvPr/>
        </p:nvPicPr>
        <p:blipFill>
          <a:blip r:embed="rId5" cstate="print"/>
          <a:srcRect/>
          <a:stretch>
            <a:fillRect/>
          </a:stretch>
        </p:blipFill>
        <p:spPr bwMode="auto">
          <a:xfrm>
            <a:off x="6963654" y="4961321"/>
            <a:ext cx="1928826" cy="1896679"/>
          </a:xfrm>
          <a:prstGeom prst="rect">
            <a:avLst/>
          </a:prstGeom>
          <a:noFill/>
        </p:spPr>
      </p:pic>
      <p:pic>
        <p:nvPicPr>
          <p:cNvPr id="5128" name="Picture 8" descr="http://t1.gstatic.com/images?q=tbn:ANd9GcQIfBgHyWu1gVNeiRnY_n8iJF0-4ufkppuBTVEQKWZXITXCeIxGzre2pdQ">
            <a:hlinkClick r:id="rId6"/>
          </p:cNvPr>
          <p:cNvPicPr>
            <a:picLocks noChangeAspect="1" noChangeArrowheads="1"/>
          </p:cNvPicPr>
          <p:nvPr/>
        </p:nvPicPr>
        <p:blipFill>
          <a:blip r:embed="rId7" cstate="print"/>
          <a:srcRect/>
          <a:stretch>
            <a:fillRect/>
          </a:stretch>
        </p:blipFill>
        <p:spPr bwMode="auto">
          <a:xfrm>
            <a:off x="0" y="5229200"/>
            <a:ext cx="2143140" cy="1428760"/>
          </a:xfrm>
          <a:prstGeom prst="rect">
            <a:avLst/>
          </a:prstGeom>
          <a:noFill/>
        </p:spPr>
      </p:pic>
      <p:pic>
        <p:nvPicPr>
          <p:cNvPr id="5130" name="Picture 10" descr="http://t1.gstatic.com/images?q=tbn:ANd9GcSBmug4ihTrGS4h7cn8n9DdoNYxs-BbDkHadYmJobtVo1WOHKAxbBw2lA">
            <a:hlinkClick r:id="rId8"/>
          </p:cNvPr>
          <p:cNvPicPr>
            <a:picLocks noChangeAspect="1" noChangeArrowheads="1"/>
          </p:cNvPicPr>
          <p:nvPr/>
        </p:nvPicPr>
        <p:blipFill>
          <a:blip r:embed="rId9" cstate="print"/>
          <a:srcRect/>
          <a:stretch>
            <a:fillRect/>
          </a:stretch>
        </p:blipFill>
        <p:spPr bwMode="auto">
          <a:xfrm>
            <a:off x="0" y="692696"/>
            <a:ext cx="1758797" cy="1918688"/>
          </a:xfrm>
          <a:prstGeom prst="rect">
            <a:avLst/>
          </a:prstGeom>
          <a:noFill/>
        </p:spPr>
      </p:pic>
      <p:pic>
        <p:nvPicPr>
          <p:cNvPr id="5132" name="Picture 12" descr="http://t3.gstatic.com/images?q=tbn:ANd9GcQW3odrRFc5lkvrTDhyPvmz63cwlOp-4fScElL1tnk77r9s5CXzYOsr5M4">
            <a:hlinkClick r:id="rId10"/>
          </p:cNvPr>
          <p:cNvPicPr>
            <a:picLocks noChangeAspect="1" noChangeArrowheads="1"/>
          </p:cNvPicPr>
          <p:nvPr/>
        </p:nvPicPr>
        <p:blipFill>
          <a:blip r:embed="rId11" cstate="print"/>
          <a:srcRect/>
          <a:stretch>
            <a:fillRect/>
          </a:stretch>
        </p:blipFill>
        <p:spPr bwMode="auto">
          <a:xfrm>
            <a:off x="6876256" y="980728"/>
            <a:ext cx="2007090" cy="207344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32" name="Picture 8" descr="http://t3.gstatic.com/images?q=tbn:ANd9GcRcg0dWkIZt0jF2a8hUl6qujwoLzUfMJJ_Tz77OkMH0U9giEbZ6ewsZoGRc">
            <a:hlinkClick r:id="rId2"/>
          </p:cNvPr>
          <p:cNvPicPr>
            <a:picLocks noChangeAspect="1" noChangeArrowheads="1"/>
          </p:cNvPicPr>
          <p:nvPr/>
        </p:nvPicPr>
        <p:blipFill>
          <a:blip r:embed="rId3" cstate="print"/>
          <a:srcRect/>
          <a:stretch>
            <a:fillRect/>
          </a:stretch>
        </p:blipFill>
        <p:spPr bwMode="auto">
          <a:xfrm>
            <a:off x="251520" y="332656"/>
            <a:ext cx="1835696" cy="1591794"/>
          </a:xfrm>
          <a:prstGeom prst="rect">
            <a:avLst/>
          </a:prstGeom>
          <a:noFill/>
        </p:spPr>
      </p:pic>
      <p:sp>
        <p:nvSpPr>
          <p:cNvPr id="5" name="4 Rectángulo"/>
          <p:cNvSpPr/>
          <p:nvPr/>
        </p:nvSpPr>
        <p:spPr>
          <a:xfrm>
            <a:off x="1691680" y="0"/>
            <a:ext cx="6128601" cy="707886"/>
          </a:xfrm>
          <a:prstGeom prst="rect">
            <a:avLst/>
          </a:prstGeom>
          <a:noFill/>
        </p:spPr>
        <p:txBody>
          <a:bodyPr wrap="none" lIns="91440" tIns="45720" rIns="91440" bIns="45720">
            <a:spAutoFit/>
          </a:bodyPr>
          <a:lstStyle/>
          <a:p>
            <a:pPr algn="ctr"/>
            <a:r>
              <a:rPr lang="es-ES" sz="40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Conversaciones a fondo</a:t>
            </a:r>
            <a:endParaRPr lang="es-ES" sz="40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pic>
        <p:nvPicPr>
          <p:cNvPr id="26626" name="Picture 2" descr="http://t1.gstatic.com/images?q=tbn:ANd9GcQGQj_Fy0-f9f19NuvXujiqGG9APZHisKbE_JXjKiTtWWXSTy_Af-RDfUo">
            <a:hlinkClick r:id="rId4"/>
          </p:cNvPr>
          <p:cNvPicPr>
            <a:picLocks noChangeAspect="1" noChangeArrowheads="1"/>
          </p:cNvPicPr>
          <p:nvPr/>
        </p:nvPicPr>
        <p:blipFill>
          <a:blip r:embed="rId5" cstate="print"/>
          <a:srcRect/>
          <a:stretch>
            <a:fillRect/>
          </a:stretch>
        </p:blipFill>
        <p:spPr bwMode="auto">
          <a:xfrm>
            <a:off x="6929881" y="908720"/>
            <a:ext cx="2106615" cy="1584176"/>
          </a:xfrm>
          <a:prstGeom prst="rect">
            <a:avLst/>
          </a:prstGeom>
          <a:noFill/>
        </p:spPr>
      </p:pic>
      <p:pic>
        <p:nvPicPr>
          <p:cNvPr id="26628" name="Picture 4" descr="http://t1.gstatic.com/images?q=tbn:ANd9GcTq3MsT9Z4jq__sAAOru9nO0J7LC8d0-uIJZRRgv_KvvcNPlTyilQUpdUb9">
            <a:hlinkClick r:id="rId6"/>
          </p:cNvPr>
          <p:cNvPicPr>
            <a:picLocks noChangeAspect="1" noChangeArrowheads="1"/>
          </p:cNvPicPr>
          <p:nvPr/>
        </p:nvPicPr>
        <p:blipFill>
          <a:blip r:embed="rId7" cstate="print"/>
          <a:srcRect/>
          <a:stretch>
            <a:fillRect/>
          </a:stretch>
        </p:blipFill>
        <p:spPr bwMode="auto">
          <a:xfrm>
            <a:off x="7020272" y="5335284"/>
            <a:ext cx="2000232" cy="1262068"/>
          </a:xfrm>
          <a:prstGeom prst="rect">
            <a:avLst/>
          </a:prstGeom>
          <a:noFill/>
        </p:spPr>
      </p:pic>
      <p:sp>
        <p:nvSpPr>
          <p:cNvPr id="11" name="10 CuadroTexto"/>
          <p:cNvSpPr txBox="1"/>
          <p:nvPr/>
        </p:nvSpPr>
        <p:spPr>
          <a:xfrm>
            <a:off x="179512" y="1844824"/>
            <a:ext cx="6768752" cy="4801314"/>
          </a:xfrm>
          <a:prstGeom prst="rect">
            <a:avLst/>
          </a:prstGeom>
          <a:noFill/>
        </p:spPr>
        <p:txBody>
          <a:bodyPr wrap="square" rtlCol="0">
            <a:spAutoFit/>
          </a:bodyPr>
          <a:lstStyle/>
          <a:p>
            <a:pPr algn="just"/>
            <a:r>
              <a:rPr lang="es-MX" dirty="0" smtClean="0"/>
              <a:t>Llega un momento, para terror de algunos padres y madres, en el que se hace necesaria una conversación tranquila y sosegada con el hijo o la hija adolescente. No es un plato de gusto para nadie, porque resulta más cómodo callarse, disimular, olvidar, "mirar para otro lado"... que pasar el mal trago de hablarles claro. </a:t>
            </a:r>
          </a:p>
          <a:p>
            <a:pPr algn="just"/>
            <a:endParaRPr lang="es-ES_tradnl" dirty="0" smtClean="0"/>
          </a:p>
          <a:p>
            <a:pPr algn="just"/>
            <a:r>
              <a:rPr lang="es-MX" dirty="0" smtClean="0"/>
              <a:t>Sin exageraciones, pero sin ingenuidades, hemos de conocer los detalles antes de hablar con nuestro hijo. Son los amos de las excusas, de las coartadas y de las interpretaciones, y tienen una capacidad infinita para la auto justificación. Sólo si estamos bien informados podremos discernir.</a:t>
            </a:r>
          </a:p>
          <a:p>
            <a:pPr algn="just"/>
            <a:endParaRPr lang="es-ES_tradnl" dirty="0" smtClean="0"/>
          </a:p>
          <a:p>
            <a:pPr algn="just"/>
            <a:r>
              <a:rPr lang="es-MX" dirty="0" smtClean="0"/>
              <a:t>Hay que estudiar bien el caso para no dejarse llevar por la improvisación.  Saber lo que queremos decir al hijo y no lo que inspire nuestro estado</a:t>
            </a:r>
          </a:p>
          <a:p>
            <a:pPr algn="just"/>
            <a:r>
              <a:rPr lang="es-MX" dirty="0" smtClean="0"/>
              <a:t> de ánimo en ese momento.</a:t>
            </a:r>
            <a:endParaRPr lang="es-MX"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233108" y="1268760"/>
            <a:ext cx="7147204" cy="2031325"/>
          </a:xfrm>
          <a:prstGeom prst="rect">
            <a:avLst/>
          </a:prstGeom>
          <a:noFill/>
        </p:spPr>
        <p:txBody>
          <a:bodyPr wrap="square" rtlCol="0">
            <a:spAutoFit/>
          </a:bodyPr>
          <a:lstStyle/>
          <a:p>
            <a:pPr algn="just"/>
            <a:r>
              <a:rPr lang="es-MX" dirty="0" smtClean="0"/>
              <a:t>Igual importancia tiene en estas conversaciones el saber qué decir, como el Escuchar,  dejar hablar a nuestro hijo, que explique sus opiniones y puntos de vista.  Al hablar con alguien, el adolescente necesita oírse a sí mismo hablando en  voz alta. El objetivo consiste en ayudarle para que exprese su frustración, angustia o miedo. Y para eso, hay que evitar las interrupciones con comentarios, consejos o preguntas.</a:t>
            </a:r>
            <a:endParaRPr lang="es-MX" dirty="0"/>
          </a:p>
        </p:txBody>
      </p:sp>
      <p:sp>
        <p:nvSpPr>
          <p:cNvPr id="6" name="5 Rectángulo"/>
          <p:cNvSpPr/>
          <p:nvPr/>
        </p:nvSpPr>
        <p:spPr>
          <a:xfrm>
            <a:off x="0" y="357166"/>
            <a:ext cx="6771543" cy="769441"/>
          </a:xfrm>
          <a:prstGeom prst="rect">
            <a:avLst/>
          </a:prstGeom>
          <a:noFill/>
        </p:spPr>
        <p:txBody>
          <a:bodyPr wrap="square" lIns="91440" tIns="45720" rIns="91440" bIns="45720">
            <a:spAutoFit/>
          </a:bodyPr>
          <a:lstStyle/>
          <a:p>
            <a:pPr algn="ctr"/>
            <a:r>
              <a:rPr lang="es-ES" sz="4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Conversaciones a fondo</a:t>
            </a:r>
            <a:endParaRPr lang="es-ES" sz="4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sp>
        <p:nvSpPr>
          <p:cNvPr id="7" name="6 CuadroTexto"/>
          <p:cNvSpPr txBox="1"/>
          <p:nvPr/>
        </p:nvSpPr>
        <p:spPr>
          <a:xfrm>
            <a:off x="179512" y="3247816"/>
            <a:ext cx="7200800" cy="1477328"/>
          </a:xfrm>
          <a:prstGeom prst="rect">
            <a:avLst/>
          </a:prstGeom>
          <a:noFill/>
        </p:spPr>
        <p:txBody>
          <a:bodyPr wrap="square" rtlCol="0">
            <a:spAutoFit/>
          </a:bodyPr>
          <a:lstStyle/>
          <a:p>
            <a:r>
              <a:rPr lang="es-MX" dirty="0" smtClean="0"/>
              <a:t>También puede ser útil "oír con los ojos". En ocasiones nuestro hijo no expresa con palabras lo que siente. La expresión de la cara.  La mirada, el gesto de los brazos, la postura, el tono de voz. El cuerpo no miente. </a:t>
            </a:r>
          </a:p>
          <a:p>
            <a:endParaRPr lang="es-MX" dirty="0"/>
          </a:p>
        </p:txBody>
      </p:sp>
      <p:pic>
        <p:nvPicPr>
          <p:cNvPr id="2052" name="Picture 4" descr="http://t2.gstatic.com/images?q=tbn:ANd9GcTSMTEBKZhOJjx7YAV0y2TgAPkb5kJcVKlVbQBnoTy_L39t53bsF_yZY5I">
            <a:hlinkClick r:id="rId2"/>
          </p:cNvPr>
          <p:cNvPicPr>
            <a:picLocks noChangeAspect="1" noChangeArrowheads="1"/>
          </p:cNvPicPr>
          <p:nvPr/>
        </p:nvPicPr>
        <p:blipFill>
          <a:blip r:embed="rId3" cstate="print"/>
          <a:srcRect/>
          <a:stretch>
            <a:fillRect/>
          </a:stretch>
        </p:blipFill>
        <p:spPr bwMode="auto">
          <a:xfrm>
            <a:off x="7524328" y="1124744"/>
            <a:ext cx="1428760" cy="1652879"/>
          </a:xfrm>
          <a:prstGeom prst="rect">
            <a:avLst/>
          </a:prstGeom>
          <a:noFill/>
        </p:spPr>
      </p:pic>
      <p:pic>
        <p:nvPicPr>
          <p:cNvPr id="2054" name="Picture 6" descr="http://t3.gstatic.com/images?q=tbn:ANd9GcS_fdRq9j2CRo5NNfIkGWdsP3ghcpKC9WHwjOyRIt50Yy-ACkZnOm8oxuk">
            <a:hlinkClick r:id="rId4"/>
          </p:cNvPr>
          <p:cNvPicPr>
            <a:picLocks noChangeAspect="1" noChangeArrowheads="1"/>
          </p:cNvPicPr>
          <p:nvPr/>
        </p:nvPicPr>
        <p:blipFill>
          <a:blip r:embed="rId5" cstate="print"/>
          <a:srcRect/>
          <a:stretch>
            <a:fillRect/>
          </a:stretch>
        </p:blipFill>
        <p:spPr bwMode="auto">
          <a:xfrm>
            <a:off x="1763688" y="4437112"/>
            <a:ext cx="3240360" cy="2168747"/>
          </a:xfrm>
          <a:prstGeom prst="rect">
            <a:avLst/>
          </a:prstGeom>
          <a:noFill/>
        </p:spPr>
      </p:pic>
      <p:pic>
        <p:nvPicPr>
          <p:cNvPr id="2058" name="Picture 10" descr="http://t3.gstatic.com/images?q=tbn:ANd9GcRKipLUietMii8YYKbwfKKdCRGgKUaSEDw5o2j-zz2rDnyt2rnM3CMPgeE">
            <a:hlinkClick r:id="rId6"/>
          </p:cNvPr>
          <p:cNvPicPr>
            <a:picLocks noChangeAspect="1" noChangeArrowheads="1"/>
          </p:cNvPicPr>
          <p:nvPr/>
        </p:nvPicPr>
        <p:blipFill>
          <a:blip r:embed="rId7" cstate="print"/>
          <a:srcRect/>
          <a:stretch>
            <a:fillRect/>
          </a:stretch>
        </p:blipFill>
        <p:spPr bwMode="auto">
          <a:xfrm>
            <a:off x="6228184" y="5013176"/>
            <a:ext cx="2643206" cy="1623389"/>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42844" y="1643050"/>
            <a:ext cx="8029556" cy="777838"/>
          </a:xfrm>
        </p:spPr>
        <p:txBody>
          <a:bodyPr>
            <a:normAutofit/>
          </a:bodyPr>
          <a:lstStyle/>
          <a:p>
            <a:pPr indent="0">
              <a:buNone/>
            </a:pPr>
            <a:r>
              <a:rPr lang="es-MX" sz="1800" dirty="0" smtClean="0"/>
              <a:t>Cuando observemos un mensaje contradictorio entre gestos y palabras, hay que creer sólo lo que dice el cuerpo.</a:t>
            </a:r>
            <a:endParaRPr lang="es-MX" sz="1800" dirty="0"/>
          </a:p>
        </p:txBody>
      </p:sp>
      <p:pic>
        <p:nvPicPr>
          <p:cNvPr id="5" name="Picture 8" descr="http://t1.gstatic.com/images?q=tbn:ANd9GcQre6f3qpE6_2RSXO7WniFSIjQapbiUBvHl5yHGIzdZqL-2sagglhiFkw">
            <a:hlinkClick r:id="rId2"/>
          </p:cNvPr>
          <p:cNvPicPr>
            <a:picLocks noChangeAspect="1" noChangeArrowheads="1"/>
          </p:cNvPicPr>
          <p:nvPr/>
        </p:nvPicPr>
        <p:blipFill>
          <a:blip r:embed="rId3" cstate="print"/>
          <a:srcRect/>
          <a:stretch>
            <a:fillRect/>
          </a:stretch>
        </p:blipFill>
        <p:spPr bwMode="auto">
          <a:xfrm>
            <a:off x="2771800" y="2564904"/>
            <a:ext cx="3024336" cy="2016223"/>
          </a:xfrm>
          <a:prstGeom prst="rect">
            <a:avLst/>
          </a:prstGeom>
          <a:noFill/>
        </p:spPr>
      </p:pic>
      <p:pic>
        <p:nvPicPr>
          <p:cNvPr id="6" name="Picture 2" descr="http://t1.gstatic.com/images?q=tbn:ANd9GcTYBFFURLDMc2ZZ5Vpq2wIDe5_l6eJLpsjrGA9aEqtekZD_IQVStaRhNQ">
            <a:hlinkClick r:id="rId4"/>
          </p:cNvPr>
          <p:cNvPicPr>
            <a:picLocks noChangeAspect="1" noChangeArrowheads="1"/>
          </p:cNvPicPr>
          <p:nvPr/>
        </p:nvPicPr>
        <p:blipFill>
          <a:blip r:embed="rId5" cstate="print"/>
          <a:srcRect/>
          <a:stretch>
            <a:fillRect/>
          </a:stretch>
        </p:blipFill>
        <p:spPr bwMode="auto">
          <a:xfrm>
            <a:off x="4499992" y="4869160"/>
            <a:ext cx="2811162" cy="1770811"/>
          </a:xfrm>
          <a:prstGeom prst="rect">
            <a:avLst/>
          </a:prstGeom>
          <a:noFill/>
        </p:spPr>
      </p:pic>
      <p:sp>
        <p:nvSpPr>
          <p:cNvPr id="8" name="7 Rectángulo"/>
          <p:cNvSpPr/>
          <p:nvPr/>
        </p:nvSpPr>
        <p:spPr>
          <a:xfrm>
            <a:off x="0" y="357166"/>
            <a:ext cx="6771543" cy="769441"/>
          </a:xfrm>
          <a:prstGeom prst="rect">
            <a:avLst/>
          </a:prstGeom>
          <a:noFill/>
        </p:spPr>
        <p:txBody>
          <a:bodyPr wrap="square" lIns="91440" tIns="45720" rIns="91440" bIns="45720">
            <a:spAutoFit/>
          </a:bodyPr>
          <a:lstStyle/>
          <a:p>
            <a:pPr algn="ctr"/>
            <a:r>
              <a:rPr lang="es-ES" sz="4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Conversaciones a fondo</a:t>
            </a:r>
            <a:endParaRPr lang="es-ES" sz="4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pic>
        <p:nvPicPr>
          <p:cNvPr id="28676" name="Picture 4" descr="http://t1.gstatic.com/images?q=tbn:ANd9GcRAxjtN_V2h7vPCvltfCNrOV2gfAgSZBKAhqjdB8BH-k-TwYasjYFmioeM">
            <a:hlinkClick r:id="rId6"/>
          </p:cNvPr>
          <p:cNvPicPr>
            <a:picLocks noChangeAspect="1" noChangeArrowheads="1"/>
          </p:cNvPicPr>
          <p:nvPr/>
        </p:nvPicPr>
        <p:blipFill>
          <a:blip r:embed="rId7" cstate="print"/>
          <a:srcRect/>
          <a:stretch>
            <a:fillRect/>
          </a:stretch>
        </p:blipFill>
        <p:spPr bwMode="auto">
          <a:xfrm>
            <a:off x="7020272" y="2060848"/>
            <a:ext cx="1872208" cy="2691302"/>
          </a:xfrm>
          <a:prstGeom prst="rect">
            <a:avLst/>
          </a:prstGeom>
          <a:noFill/>
        </p:spPr>
      </p:pic>
      <p:pic>
        <p:nvPicPr>
          <p:cNvPr id="28678" name="Picture 6" descr="http://t2.gstatic.com/images?q=tbn:ANd9GcSa-z1KdJ0avl9QrzpgRS4FE2S4rap0J-zbP3w4QInpoyJt0Cozib25VcQ">
            <a:hlinkClick r:id="rId8"/>
          </p:cNvPr>
          <p:cNvPicPr>
            <a:picLocks noChangeAspect="1" noChangeArrowheads="1"/>
          </p:cNvPicPr>
          <p:nvPr/>
        </p:nvPicPr>
        <p:blipFill>
          <a:blip r:embed="rId9" cstate="print"/>
          <a:srcRect/>
          <a:stretch>
            <a:fillRect/>
          </a:stretch>
        </p:blipFill>
        <p:spPr bwMode="auto">
          <a:xfrm>
            <a:off x="251520" y="2780928"/>
            <a:ext cx="1770402" cy="223224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204864"/>
            <a:ext cx="6444208" cy="2664296"/>
          </a:xfrm>
        </p:spPr>
        <p:txBody>
          <a:bodyPr>
            <a:normAutofit/>
          </a:bodyPr>
          <a:lstStyle/>
          <a:p>
            <a:pPr indent="0" algn="just">
              <a:buNone/>
            </a:pPr>
            <a:r>
              <a:rPr lang="es-MX" sz="1800" dirty="0" smtClean="0"/>
              <a:t>Estas conversaciones requieren por nuestra parte que nos arriesguemos a oír de todo. Una confesión puede ser un duro golpe: ¿estamos dispuestos a oír de todo?. Por eso, conviene tener previsto qué hacer después. Pensemos que entonces es cuando se nos va a presentar la mejor oportunidad para ayudar a nuestro hijo, pues cuando se atreve a expresar su preocupación es porque ha jugado con fuego pero no aguanta el calor. </a:t>
            </a:r>
          </a:p>
          <a:p>
            <a:endParaRPr lang="es-MX" dirty="0"/>
          </a:p>
        </p:txBody>
      </p:sp>
      <p:sp>
        <p:nvSpPr>
          <p:cNvPr id="4" name="3 Rectángulo"/>
          <p:cNvSpPr/>
          <p:nvPr/>
        </p:nvSpPr>
        <p:spPr>
          <a:xfrm>
            <a:off x="571472" y="142852"/>
            <a:ext cx="6771543" cy="769441"/>
          </a:xfrm>
          <a:prstGeom prst="rect">
            <a:avLst/>
          </a:prstGeom>
          <a:noFill/>
        </p:spPr>
        <p:txBody>
          <a:bodyPr wrap="square" lIns="91440" tIns="45720" rIns="91440" bIns="45720">
            <a:spAutoFit/>
          </a:bodyPr>
          <a:lstStyle/>
          <a:p>
            <a:pPr algn="ctr"/>
            <a:r>
              <a:rPr lang="es-ES" sz="4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Conversaciones a fondo</a:t>
            </a:r>
            <a:endParaRPr lang="es-ES" sz="4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pic>
        <p:nvPicPr>
          <p:cNvPr id="30722" name="Picture 2" descr="http://t2.gstatic.com/images?q=tbn:ANd9GcQ_SGTYdNIDsFEhJmf37rvC5KKqIzWtGNIeUQ9oP3CVrdyDLRAOOf1fGv8">
            <a:hlinkClick r:id="rId2"/>
          </p:cNvPr>
          <p:cNvPicPr>
            <a:picLocks noChangeAspect="1" noChangeArrowheads="1"/>
          </p:cNvPicPr>
          <p:nvPr/>
        </p:nvPicPr>
        <p:blipFill>
          <a:blip r:embed="rId3" cstate="print"/>
          <a:srcRect/>
          <a:stretch>
            <a:fillRect/>
          </a:stretch>
        </p:blipFill>
        <p:spPr bwMode="auto">
          <a:xfrm>
            <a:off x="6516216" y="1124744"/>
            <a:ext cx="2406341" cy="1584176"/>
          </a:xfrm>
          <a:prstGeom prst="rect">
            <a:avLst/>
          </a:prstGeom>
          <a:noFill/>
        </p:spPr>
      </p:pic>
      <p:pic>
        <p:nvPicPr>
          <p:cNvPr id="6" name="Picture 2" descr="http://t0.gstatic.com/images?q=tbn:ANd9GcSDlhBCy2mrR-U1zazYfX1dd6LEliMfXrOig2VVyTk9Pnv5ZRjrMPsRCA">
            <a:hlinkClick r:id="rId4"/>
          </p:cNvPr>
          <p:cNvPicPr>
            <a:picLocks noChangeAspect="1" noChangeArrowheads="1"/>
          </p:cNvPicPr>
          <p:nvPr/>
        </p:nvPicPr>
        <p:blipFill>
          <a:blip r:embed="rId5" cstate="print"/>
          <a:srcRect/>
          <a:stretch>
            <a:fillRect/>
          </a:stretch>
        </p:blipFill>
        <p:spPr bwMode="auto">
          <a:xfrm>
            <a:off x="6084168" y="4653136"/>
            <a:ext cx="2811695" cy="1837318"/>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628800"/>
            <a:ext cx="6660232" cy="2592288"/>
          </a:xfrm>
        </p:spPr>
        <p:txBody>
          <a:bodyPr>
            <a:normAutofit/>
          </a:bodyPr>
          <a:lstStyle/>
          <a:p>
            <a:pPr indent="0" algn="just">
              <a:buNone/>
            </a:pPr>
            <a:r>
              <a:rPr lang="es-MX" sz="1800" dirty="0" smtClean="0"/>
              <a:t>Hay que ser hábil para que la comunicación fluida no decaiga, por miedo nuestro o por vergüenza suya, pero al mismo tiempo, los padres debemos saber orientar, proporcionar claves. Si se trata de un mensaje de los que nos dejan envueltos en un sudor frío, lo primordial es conservar la calma. Hacerlo resulta muy difícil, pero enormemente útil. Sólo la calma permite encontrar la respuesta más adecuada. </a:t>
            </a:r>
          </a:p>
          <a:p>
            <a:endParaRPr lang="es-MX" dirty="0"/>
          </a:p>
        </p:txBody>
      </p:sp>
      <p:sp>
        <p:nvSpPr>
          <p:cNvPr id="4" name="3 Rectángulo"/>
          <p:cNvSpPr/>
          <p:nvPr/>
        </p:nvSpPr>
        <p:spPr>
          <a:xfrm>
            <a:off x="571472" y="0"/>
            <a:ext cx="6771543" cy="769441"/>
          </a:xfrm>
          <a:prstGeom prst="rect">
            <a:avLst/>
          </a:prstGeom>
          <a:noFill/>
        </p:spPr>
        <p:txBody>
          <a:bodyPr wrap="square" lIns="91440" tIns="45720" rIns="91440" bIns="45720">
            <a:spAutoFit/>
          </a:bodyPr>
          <a:lstStyle/>
          <a:p>
            <a:pPr algn="ctr"/>
            <a:r>
              <a:rPr lang="es-ES" sz="4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Conversaciones a fondo</a:t>
            </a:r>
            <a:endParaRPr lang="es-ES" sz="4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pic>
        <p:nvPicPr>
          <p:cNvPr id="29698" name="Picture 2" descr="http://t2.gstatic.com/images?q=tbn:ANd9GcQVRc0Hl1v3_LuE_H5j4iea2zKYtbnq4Xy7rZcUXDwLfXRFz56vjhYdAIg">
            <a:hlinkClick r:id="rId2"/>
          </p:cNvPr>
          <p:cNvPicPr>
            <a:picLocks noChangeAspect="1" noChangeArrowheads="1"/>
          </p:cNvPicPr>
          <p:nvPr/>
        </p:nvPicPr>
        <p:blipFill>
          <a:blip r:embed="rId3" cstate="print"/>
          <a:srcRect/>
          <a:stretch>
            <a:fillRect/>
          </a:stretch>
        </p:blipFill>
        <p:spPr bwMode="auto">
          <a:xfrm>
            <a:off x="323528" y="4509120"/>
            <a:ext cx="2045607" cy="2088232"/>
          </a:xfrm>
          <a:prstGeom prst="rect">
            <a:avLst/>
          </a:prstGeom>
          <a:noFill/>
        </p:spPr>
      </p:pic>
      <p:pic>
        <p:nvPicPr>
          <p:cNvPr id="29700" name="Picture 4" descr="http://t2.gstatic.com/images?q=tbn:ANd9GcSa-z1KdJ0avl9QrzpgRS4FE2S4rap0J-zbP3w4QInpoyJt0Cozib25VcQ">
            <a:hlinkClick r:id="rId4"/>
          </p:cNvPr>
          <p:cNvPicPr>
            <a:picLocks noChangeAspect="1" noChangeArrowheads="1"/>
          </p:cNvPicPr>
          <p:nvPr/>
        </p:nvPicPr>
        <p:blipFill>
          <a:blip r:embed="rId5" cstate="print"/>
          <a:srcRect/>
          <a:stretch>
            <a:fillRect/>
          </a:stretch>
        </p:blipFill>
        <p:spPr bwMode="auto">
          <a:xfrm>
            <a:off x="7164288" y="2492896"/>
            <a:ext cx="1468509" cy="1851601"/>
          </a:xfrm>
          <a:prstGeom prst="rect">
            <a:avLst/>
          </a:prstGeom>
          <a:noFill/>
        </p:spPr>
      </p:pic>
      <p:pic>
        <p:nvPicPr>
          <p:cNvPr id="29702" name="Picture 6" descr="http://t0.gstatic.com/images?q=tbn:ANd9GcSqy4RfCDu5fjoynaOkoV5238floXq6kHRkt6XRwkWyvK4GxNJeQBh_kYM">
            <a:hlinkClick r:id="rId6"/>
          </p:cNvPr>
          <p:cNvPicPr>
            <a:picLocks noChangeAspect="1" noChangeArrowheads="1"/>
          </p:cNvPicPr>
          <p:nvPr/>
        </p:nvPicPr>
        <p:blipFill>
          <a:blip r:embed="rId7" cstate="print"/>
          <a:srcRect/>
          <a:stretch>
            <a:fillRect/>
          </a:stretch>
        </p:blipFill>
        <p:spPr bwMode="auto">
          <a:xfrm>
            <a:off x="6804248" y="764704"/>
            <a:ext cx="2000264" cy="1333511"/>
          </a:xfrm>
          <a:prstGeom prst="rect">
            <a:avLst/>
          </a:prstGeom>
          <a:noFill/>
        </p:spPr>
      </p:pic>
      <p:pic>
        <p:nvPicPr>
          <p:cNvPr id="29704" name="Picture 8" descr="http://t0.gstatic.com/images?q=tbn:ANd9GcSN8Jyrh9l_EK3TgGh8lQEvksj9lzvhKbj-o34PcVwuU43IBieDFRM3DjI">
            <a:hlinkClick r:id="rId8"/>
          </p:cNvPr>
          <p:cNvPicPr>
            <a:picLocks noChangeAspect="1" noChangeArrowheads="1"/>
          </p:cNvPicPr>
          <p:nvPr/>
        </p:nvPicPr>
        <p:blipFill>
          <a:blip r:embed="rId9" cstate="print"/>
          <a:srcRect/>
          <a:stretch>
            <a:fillRect/>
          </a:stretch>
        </p:blipFill>
        <p:spPr bwMode="auto">
          <a:xfrm>
            <a:off x="7092280" y="4581128"/>
            <a:ext cx="1528766" cy="2038357"/>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71538" y="0"/>
            <a:ext cx="6316345" cy="1200329"/>
          </a:xfrm>
          <a:prstGeom prst="rect">
            <a:avLst/>
          </a:prstGeom>
          <a:noFill/>
        </p:spPr>
        <p:txBody>
          <a:bodyPr wrap="none" lIns="91440" tIns="45720" rIns="91440" bIns="45720">
            <a:spAutoFit/>
          </a:bodyPr>
          <a:lstStyle/>
          <a:p>
            <a:pPr algn="ctr"/>
            <a:r>
              <a:rPr lang="es-ES"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Lo que los adolescentes </a:t>
            </a:r>
          </a:p>
          <a:p>
            <a:pPr algn="ctr"/>
            <a:r>
              <a:rPr lang="es-ES"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esperan escuchar</a:t>
            </a:r>
            <a:endParaRPr lang="es-ES" sz="36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4 Rectángulo"/>
          <p:cNvSpPr/>
          <p:nvPr/>
        </p:nvSpPr>
        <p:spPr>
          <a:xfrm>
            <a:off x="1187624" y="1412776"/>
            <a:ext cx="6984776" cy="584775"/>
          </a:xfrm>
          <a:prstGeom prst="rect">
            <a:avLst/>
          </a:prstGeom>
        </p:spPr>
        <p:txBody>
          <a:bodyPr wrap="square">
            <a:spAutoFit/>
          </a:bodyPr>
          <a:lstStyle/>
          <a:p>
            <a:r>
              <a:rPr lang="es-MX" sz="3200" b="1" dirty="0" smtClean="0">
                <a:solidFill>
                  <a:schemeClr val="tx2">
                    <a:lumMod val="50000"/>
                  </a:schemeClr>
                </a:solidFill>
                <a:latin typeface="Bangle" pitchFamily="2" charset="0"/>
              </a:rPr>
              <a:t>¿De qué hablamos con nuestro hijo adolescente? </a:t>
            </a:r>
            <a:endParaRPr lang="es-MX" sz="3200" b="1" dirty="0">
              <a:solidFill>
                <a:schemeClr val="tx2">
                  <a:lumMod val="50000"/>
                </a:schemeClr>
              </a:solidFill>
              <a:latin typeface="Bangle" pitchFamily="2" charset="0"/>
            </a:endParaRPr>
          </a:p>
        </p:txBody>
      </p:sp>
      <p:sp>
        <p:nvSpPr>
          <p:cNvPr id="6" name="5 Rectángulo"/>
          <p:cNvSpPr/>
          <p:nvPr/>
        </p:nvSpPr>
        <p:spPr>
          <a:xfrm>
            <a:off x="1547664" y="2348880"/>
            <a:ext cx="4727448" cy="2677656"/>
          </a:xfrm>
          <a:prstGeom prst="rect">
            <a:avLst/>
          </a:prstGeom>
        </p:spPr>
        <p:txBody>
          <a:bodyPr wrap="square">
            <a:spAutoFit/>
          </a:bodyPr>
          <a:lstStyle/>
          <a:p>
            <a:pPr algn="ctr"/>
            <a:r>
              <a:rPr lang="es-MX" sz="2400" b="1" dirty="0" smtClean="0">
                <a:latin typeface="Comic Sans MS" pitchFamily="66" charset="0"/>
              </a:rPr>
              <a:t>A lo largo de las siguientes diapositivas describiremos en detalle los cinco mensajes que la mayoría de los adolescentes - nuestro hijo también - están deseando oír de nuestros labios. </a:t>
            </a:r>
            <a:endParaRPr lang="es-MX" sz="2400" b="1" dirty="0">
              <a:latin typeface="Comic Sans MS" pitchFamily="66" charset="0"/>
            </a:endParaRPr>
          </a:p>
        </p:txBody>
      </p:sp>
      <p:pic>
        <p:nvPicPr>
          <p:cNvPr id="31746" name="Picture 2" descr="http://t0.gstatic.com/images?q=tbn:ANd9GcRvgxyFiH9VOWydVj3cql1chSAZKhO0WOyK2QMTOD3oAiTGkY6EexjVNtU">
            <a:hlinkClick r:id="rId2"/>
          </p:cNvPr>
          <p:cNvPicPr>
            <a:picLocks noChangeAspect="1" noChangeArrowheads="1"/>
          </p:cNvPicPr>
          <p:nvPr/>
        </p:nvPicPr>
        <p:blipFill>
          <a:blip r:embed="rId3" cstate="print"/>
          <a:srcRect/>
          <a:stretch>
            <a:fillRect/>
          </a:stretch>
        </p:blipFill>
        <p:spPr bwMode="auto">
          <a:xfrm>
            <a:off x="6660232" y="2852936"/>
            <a:ext cx="2235378" cy="1512168"/>
          </a:xfrm>
          <a:prstGeom prst="rect">
            <a:avLst/>
          </a:prstGeom>
          <a:noFill/>
        </p:spPr>
      </p:pic>
      <p:pic>
        <p:nvPicPr>
          <p:cNvPr id="31748" name="Picture 4" descr="http://t2.gstatic.com/images?q=tbn:ANd9GcS2afbeSMK9NaS1ydKiW2m_yp6DkCqoeoCMNgdCsUay47c9ASOABs-B37Q_Zg">
            <a:hlinkClick r:id="rId4"/>
          </p:cNvPr>
          <p:cNvPicPr>
            <a:picLocks noChangeAspect="1" noChangeArrowheads="1"/>
          </p:cNvPicPr>
          <p:nvPr/>
        </p:nvPicPr>
        <p:blipFill>
          <a:blip r:embed="rId5" cstate="print"/>
          <a:srcRect/>
          <a:stretch>
            <a:fillRect/>
          </a:stretch>
        </p:blipFill>
        <p:spPr bwMode="auto">
          <a:xfrm>
            <a:off x="0" y="2564904"/>
            <a:ext cx="1607326" cy="1928826"/>
          </a:xfrm>
          <a:prstGeom prst="rect">
            <a:avLst/>
          </a:prstGeom>
          <a:noFill/>
        </p:spPr>
      </p:pic>
      <p:pic>
        <p:nvPicPr>
          <p:cNvPr id="31750" name="Picture 6" descr="http://t3.gstatic.com/images?q=tbn:ANd9GcROJze8_4lt0yhKAISO3_CwQQTRaaNiLMI7Vmp0sbVURwGjNj17Lt_z7YA">
            <a:hlinkClick r:id="rId6"/>
          </p:cNvPr>
          <p:cNvPicPr>
            <a:picLocks noChangeAspect="1" noChangeArrowheads="1"/>
          </p:cNvPicPr>
          <p:nvPr/>
        </p:nvPicPr>
        <p:blipFill>
          <a:blip r:embed="rId7" cstate="print"/>
          <a:srcRect/>
          <a:stretch>
            <a:fillRect/>
          </a:stretch>
        </p:blipFill>
        <p:spPr bwMode="auto">
          <a:xfrm>
            <a:off x="2699792" y="5301208"/>
            <a:ext cx="2232248" cy="1312087"/>
          </a:xfrm>
          <a:prstGeom prst="rect">
            <a:avLst/>
          </a:prstGeom>
          <a:noFill/>
        </p:spPr>
      </p:pic>
      <p:pic>
        <p:nvPicPr>
          <p:cNvPr id="31754" name="Picture 10" descr="http://t1.gstatic.com/images?q=tbn:ANd9GcQ4ZmE4a6ocx6FAuWozqpPLZkKIF0EbP6ZdaSSURIMbgvcBmF0sTN1mgNKS">
            <a:hlinkClick r:id="rId8"/>
          </p:cNvPr>
          <p:cNvPicPr>
            <a:picLocks noChangeAspect="1" noChangeArrowheads="1"/>
          </p:cNvPicPr>
          <p:nvPr/>
        </p:nvPicPr>
        <p:blipFill>
          <a:blip r:embed="rId9" cstate="print"/>
          <a:srcRect/>
          <a:stretch>
            <a:fillRect/>
          </a:stretch>
        </p:blipFill>
        <p:spPr bwMode="auto">
          <a:xfrm>
            <a:off x="6300192" y="4725144"/>
            <a:ext cx="2657639" cy="1656184"/>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0"/>
            <a:ext cx="7239000" cy="2071702"/>
          </a:xfrm>
        </p:spPr>
        <p:txBody>
          <a:bodyPr>
            <a:normAutofit fontScale="90000"/>
          </a:bodyPr>
          <a:lstStyle/>
          <a:p>
            <a:pPr algn="ctr"/>
            <a:r>
              <a:rPr lang="es-MX" dirty="0" smtClean="0"/>
              <a:t/>
            </a:r>
            <a:br>
              <a:rPr lang="es-MX" dirty="0" smtClean="0"/>
            </a:br>
            <a:r>
              <a:rPr lang="es-MX" dirty="0" smtClean="0"/>
              <a:t/>
            </a:r>
            <a:br>
              <a:rPr lang="es-MX" dirty="0" smtClean="0"/>
            </a:br>
            <a:r>
              <a:rPr lang="es-MX" dirty="0" smtClean="0"/>
              <a:t/>
            </a:r>
            <a:br>
              <a:rPr lang="es-MX" dirty="0" smtClean="0"/>
            </a:br>
            <a:r>
              <a:rPr lang="es-MX" sz="3600" dirty="0" smtClean="0"/>
              <a:t>ORGULLO </a:t>
            </a:r>
            <a:br>
              <a:rPr lang="es-MX" sz="3600" dirty="0" smtClean="0"/>
            </a:br>
            <a:r>
              <a:rPr lang="es-MX" dirty="0" smtClean="0"/>
              <a:t> </a:t>
            </a:r>
            <a:r>
              <a:rPr lang="es-MX" sz="3100" dirty="0" smtClean="0"/>
              <a:t>MENSAJE PRIMERO:</a:t>
            </a:r>
            <a:br>
              <a:rPr lang="es-MX" sz="3100" dirty="0" smtClean="0"/>
            </a:br>
            <a:r>
              <a:rPr lang="es-MX" sz="3100" dirty="0" smtClean="0">
                <a:solidFill>
                  <a:schemeClr val="accent6">
                    <a:lumMod val="50000"/>
                  </a:schemeClr>
                </a:solidFill>
              </a:rPr>
              <a:t> </a:t>
            </a:r>
            <a:r>
              <a:rPr lang="es-MX" dirty="0" smtClean="0">
                <a:solidFill>
                  <a:schemeClr val="accent6">
                    <a:lumMod val="50000"/>
                  </a:schemeClr>
                </a:solidFill>
              </a:rPr>
              <a:t>"Estoy orgulloso de ti".</a:t>
            </a:r>
            <a:r>
              <a:rPr lang="es-MX" dirty="0" smtClean="0">
                <a:solidFill>
                  <a:schemeClr val="accent3">
                    <a:lumMod val="60000"/>
                    <a:lumOff val="40000"/>
                  </a:schemeClr>
                </a:solidFill>
              </a:rPr>
              <a:t/>
            </a:r>
            <a:br>
              <a:rPr lang="es-MX" dirty="0" smtClean="0">
                <a:solidFill>
                  <a:schemeClr val="accent3">
                    <a:lumMod val="60000"/>
                    <a:lumOff val="40000"/>
                  </a:schemeClr>
                </a:solidFill>
              </a:rPr>
            </a:br>
            <a:endParaRPr lang="es-MX" dirty="0">
              <a:solidFill>
                <a:schemeClr val="accent3">
                  <a:lumMod val="60000"/>
                  <a:lumOff val="40000"/>
                </a:schemeClr>
              </a:solidFill>
            </a:endParaRPr>
          </a:p>
        </p:txBody>
      </p:sp>
      <p:sp>
        <p:nvSpPr>
          <p:cNvPr id="3" name="2 Marcador de contenido"/>
          <p:cNvSpPr>
            <a:spLocks noGrp="1"/>
          </p:cNvSpPr>
          <p:nvPr>
            <p:ph idx="1"/>
          </p:nvPr>
        </p:nvSpPr>
        <p:spPr>
          <a:xfrm>
            <a:off x="683568" y="2708920"/>
            <a:ext cx="7239000" cy="2075122"/>
          </a:xfrm>
        </p:spPr>
        <p:txBody>
          <a:bodyPr/>
          <a:lstStyle/>
          <a:p>
            <a:pPr indent="0" algn="just">
              <a:buNone/>
            </a:pPr>
            <a:r>
              <a:rPr lang="es-MX" sz="1800" dirty="0" smtClean="0"/>
              <a:t>Con esta frase tan simple, ayudamos a construir la autoestima de nuestro hijo. Es probable que se la digamos cuando consigue algún éxito, pero un adolescente la necesita especialmente cuando falla. Estamos orgullosos de él porque es nuestro hijo... y no hacen falta más motivos. Y, sin embargo, muchos adolescentes de hoy en día pueden no tener la suerte de escuchar este mensaje a menudo.</a:t>
            </a:r>
          </a:p>
          <a:p>
            <a:endParaRPr lang="es-MX"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916832"/>
            <a:ext cx="7239000" cy="2074552"/>
          </a:xfrm>
        </p:spPr>
        <p:txBody>
          <a:bodyPr/>
          <a:lstStyle/>
          <a:p>
            <a:pPr indent="0" algn="just">
              <a:buNone/>
            </a:pPr>
            <a:r>
              <a:rPr lang="es-MX" sz="1800" dirty="0" smtClean="0"/>
              <a:t>Un adolescente da mucha importancia a poder acudir a sus padres cuando existen problemas; aunque exista rebeldía, en los momentos difíciles necesita tener una seguridad: "mis padres están ahí". Sin embargo, si no le prestamos atención cuando lo está pasando mal, le estaremos dando una buena razón para busque consejo y ayuda en otros lugares.</a:t>
            </a:r>
          </a:p>
          <a:p>
            <a:endParaRPr lang="es-MX" dirty="0"/>
          </a:p>
        </p:txBody>
      </p:sp>
      <p:sp>
        <p:nvSpPr>
          <p:cNvPr id="4" name="1 Título"/>
          <p:cNvSpPr>
            <a:spLocks noGrp="1"/>
          </p:cNvSpPr>
          <p:nvPr>
            <p:ph type="title"/>
          </p:nvPr>
        </p:nvSpPr>
        <p:spPr>
          <a:xfrm>
            <a:off x="428596" y="0"/>
            <a:ext cx="7239000" cy="2071702"/>
          </a:xfrm>
        </p:spPr>
        <p:txBody>
          <a:bodyPr>
            <a:normAutofit fontScale="90000"/>
          </a:bodyPr>
          <a:lstStyle/>
          <a:p>
            <a:pPr algn="ctr"/>
            <a:r>
              <a:rPr lang="es-MX" dirty="0" smtClean="0"/>
              <a:t/>
            </a:r>
            <a:br>
              <a:rPr lang="es-MX" dirty="0" smtClean="0"/>
            </a:br>
            <a:r>
              <a:rPr lang="es-MX" dirty="0" smtClean="0"/>
              <a:t/>
            </a:r>
            <a:br>
              <a:rPr lang="es-MX" dirty="0" smtClean="0"/>
            </a:br>
            <a:r>
              <a:rPr lang="es-MX" dirty="0" smtClean="0"/>
              <a:t/>
            </a:r>
            <a:br>
              <a:rPr lang="es-MX" dirty="0" smtClean="0"/>
            </a:br>
            <a:r>
              <a:rPr lang="es-MX" sz="3600" dirty="0" smtClean="0"/>
              <a:t>aquí estoy. </a:t>
            </a:r>
            <a:br>
              <a:rPr lang="es-MX" sz="3600" dirty="0" smtClean="0"/>
            </a:br>
            <a:r>
              <a:rPr lang="es-MX" sz="3600" dirty="0" smtClean="0"/>
              <a:t>Mensaje segundo:</a:t>
            </a:r>
            <a:r>
              <a:rPr lang="es-MX" sz="3100" dirty="0" smtClean="0"/>
              <a:t/>
            </a:r>
            <a:br>
              <a:rPr lang="es-MX" sz="3100" dirty="0" smtClean="0"/>
            </a:br>
            <a:r>
              <a:rPr lang="es-MX" sz="2200" dirty="0" smtClean="0">
                <a:solidFill>
                  <a:schemeClr val="accent6">
                    <a:lumMod val="50000"/>
                  </a:schemeClr>
                </a:solidFill>
              </a:rPr>
              <a:t> “puedes acudir a mi, siempre estaré aquí para escucharte "</a:t>
            </a:r>
            <a:r>
              <a:rPr lang="es-MX" dirty="0" smtClean="0">
                <a:solidFill>
                  <a:schemeClr val="accent3">
                    <a:lumMod val="60000"/>
                    <a:lumOff val="40000"/>
                  </a:schemeClr>
                </a:solidFill>
              </a:rPr>
              <a:t/>
            </a:r>
            <a:br>
              <a:rPr lang="es-MX" dirty="0" smtClean="0">
                <a:solidFill>
                  <a:schemeClr val="accent3">
                    <a:lumMod val="60000"/>
                    <a:lumOff val="40000"/>
                  </a:schemeClr>
                </a:solidFill>
              </a:rPr>
            </a:br>
            <a:endParaRPr lang="es-MX" dirty="0">
              <a:solidFill>
                <a:schemeClr val="accent3">
                  <a:lumMod val="60000"/>
                  <a:lumOff val="40000"/>
                </a:schemeClr>
              </a:solidFill>
            </a:endParaRPr>
          </a:p>
        </p:txBody>
      </p:sp>
      <p:pic>
        <p:nvPicPr>
          <p:cNvPr id="33794" name="Picture 2" descr="http://t1.gstatic.com/images?q=tbn:ANd9GcTqTCWuj2wPGFo6oZdEs_TKWXJvXc-Ct-F3PLCQgGvneqQ5X8TWkaVlwg">
            <a:hlinkClick r:id="rId2"/>
          </p:cNvPr>
          <p:cNvPicPr>
            <a:picLocks noChangeAspect="1" noChangeArrowheads="1"/>
          </p:cNvPicPr>
          <p:nvPr/>
        </p:nvPicPr>
        <p:blipFill>
          <a:blip r:embed="rId3" cstate="print"/>
          <a:srcRect/>
          <a:stretch>
            <a:fillRect/>
          </a:stretch>
        </p:blipFill>
        <p:spPr bwMode="auto">
          <a:xfrm>
            <a:off x="2987824" y="3933056"/>
            <a:ext cx="2592286" cy="2592288"/>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628800"/>
            <a:ext cx="7239000" cy="3816424"/>
          </a:xfrm>
        </p:spPr>
        <p:txBody>
          <a:bodyPr>
            <a:normAutofit/>
          </a:bodyPr>
          <a:lstStyle/>
          <a:p>
            <a:pPr indent="0" algn="just">
              <a:buNone/>
            </a:pPr>
            <a:r>
              <a:rPr lang="es-MX" sz="1800" dirty="0" smtClean="0"/>
              <a:t>Muchas veces, cuando nuestro hijo nos acusa de que no le comprendemos es tan sólo una manera de defenderse. Confunde "no comprender" con "no estar de acuerdo", por lo que no hemos de dejar que nos manipule. Si nos acusa de que no le comprendemos, hemos de decir a nuestro hijo que nos ayude: "Quiero comprenderte, cuéntame más, que sientes...".</a:t>
            </a:r>
          </a:p>
          <a:p>
            <a:pPr indent="0" algn="just">
              <a:buNone/>
            </a:pPr>
            <a:r>
              <a:rPr lang="es-MX" sz="1800" dirty="0" smtClean="0"/>
              <a:t>Si tenemos la sospecha de que lo único que ocurre es que simplemente no estamos de acuerdo con él, podemos repetir lo que nos dice, sus argumentos, sus ideas, hasta que se dé por satisfecho y entonces: "Ves que comprendo lo que quieres decir y por qué; si no es así, quiero llegar a comprenderlo. Pero me parece que nuestro problema no es de falta de comprensión sino de falta de acuerdo".</a:t>
            </a:r>
            <a:endParaRPr lang="es-MX" sz="1800" dirty="0"/>
          </a:p>
        </p:txBody>
      </p:sp>
      <p:sp>
        <p:nvSpPr>
          <p:cNvPr id="4" name="1 Título"/>
          <p:cNvSpPr>
            <a:spLocks noGrp="1"/>
          </p:cNvSpPr>
          <p:nvPr>
            <p:ph type="title"/>
          </p:nvPr>
        </p:nvSpPr>
        <p:spPr>
          <a:xfrm>
            <a:off x="357158" y="214290"/>
            <a:ext cx="7239000" cy="1214446"/>
          </a:xfrm>
        </p:spPr>
        <p:txBody>
          <a:bodyPr>
            <a:normAutofit fontScale="90000"/>
          </a:bodyPr>
          <a:lstStyle/>
          <a:p>
            <a:pPr algn="ctr"/>
            <a:r>
              <a:rPr lang="es-MX" dirty="0" smtClean="0"/>
              <a:t/>
            </a:r>
            <a:br>
              <a:rPr lang="es-MX" dirty="0" smtClean="0"/>
            </a:br>
            <a:r>
              <a:rPr lang="es-MX" dirty="0" smtClean="0"/>
              <a:t/>
            </a:r>
            <a:br>
              <a:rPr lang="es-MX" dirty="0" smtClean="0"/>
            </a:br>
            <a:r>
              <a:rPr lang="es-MX" dirty="0" smtClean="0"/>
              <a:t/>
            </a:r>
            <a:br>
              <a:rPr lang="es-MX" dirty="0" smtClean="0"/>
            </a:br>
            <a:r>
              <a:rPr lang="es-MX" sz="3600" dirty="0" smtClean="0"/>
              <a:t>COMPRENSIÓN </a:t>
            </a:r>
            <a:br>
              <a:rPr lang="es-MX" sz="3600" dirty="0" smtClean="0"/>
            </a:br>
            <a:r>
              <a:rPr lang="es-MX" sz="3600" dirty="0" smtClean="0"/>
              <a:t>Mensaje TERCERO:</a:t>
            </a:r>
            <a:r>
              <a:rPr lang="es-MX" sz="3100" dirty="0" smtClean="0"/>
              <a:t/>
            </a:r>
            <a:br>
              <a:rPr lang="es-MX" sz="3100" dirty="0" smtClean="0"/>
            </a:br>
            <a:r>
              <a:rPr lang="es-MX" sz="2200" dirty="0" smtClean="0">
                <a:solidFill>
                  <a:schemeClr val="accent6">
                    <a:lumMod val="50000"/>
                  </a:schemeClr>
                </a:solidFill>
              </a:rPr>
              <a:t> “QUIERO COMPRENDERTE"</a:t>
            </a:r>
            <a:endParaRPr lang="es-MX" dirty="0">
              <a:solidFill>
                <a:schemeClr val="accent3">
                  <a:lumMod val="60000"/>
                  <a:lumOff val="40000"/>
                </a:schemeClr>
              </a:solidFill>
            </a:endParaRPr>
          </a:p>
        </p:txBody>
      </p:sp>
      <p:pic>
        <p:nvPicPr>
          <p:cNvPr id="32770" name="Picture 2" descr="http://t1.gstatic.com/images?q=tbn:ANd9GcRFW13SQNiz4QQ_fhcmEMYONpZKomNHB_85Tbiz-HijlWt8014efwhkHjRA">
            <a:hlinkClick r:id="rId2"/>
          </p:cNvPr>
          <p:cNvPicPr>
            <a:picLocks noChangeAspect="1" noChangeArrowheads="1"/>
          </p:cNvPicPr>
          <p:nvPr/>
        </p:nvPicPr>
        <p:blipFill>
          <a:blip r:embed="rId3" cstate="print"/>
          <a:srcRect/>
          <a:stretch>
            <a:fillRect/>
          </a:stretch>
        </p:blipFill>
        <p:spPr bwMode="auto">
          <a:xfrm>
            <a:off x="251520" y="128042"/>
            <a:ext cx="1428750" cy="1428750"/>
          </a:xfrm>
          <a:prstGeom prst="rect">
            <a:avLst/>
          </a:prstGeom>
          <a:noFill/>
        </p:spPr>
      </p:pic>
      <p:pic>
        <p:nvPicPr>
          <p:cNvPr id="32772" name="Picture 4" descr="http://t0.gstatic.com/images?q=tbn:ANd9GcQ489qyWFCbGhh8cqa7VE8hCJeoAFm_WNqeioM0bHL3VVDidXj2A4jef2g">
            <a:hlinkClick r:id="rId4"/>
          </p:cNvPr>
          <p:cNvPicPr>
            <a:picLocks noChangeAspect="1" noChangeArrowheads="1"/>
          </p:cNvPicPr>
          <p:nvPr/>
        </p:nvPicPr>
        <p:blipFill>
          <a:blip r:embed="rId5" cstate="print"/>
          <a:srcRect/>
          <a:stretch>
            <a:fillRect/>
          </a:stretch>
        </p:blipFill>
        <p:spPr bwMode="auto">
          <a:xfrm>
            <a:off x="6386635" y="5085184"/>
            <a:ext cx="2433837" cy="16288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1988840"/>
            <a:ext cx="7239000" cy="3600400"/>
          </a:xfrm>
        </p:spPr>
        <p:txBody>
          <a:bodyPr>
            <a:noAutofit/>
          </a:bodyPr>
          <a:lstStyle/>
          <a:p>
            <a:pPr indent="0" algn="just"/>
            <a:r>
              <a:rPr lang="es-MX" sz="1800" dirty="0" smtClean="0"/>
              <a:t>Contar con la confianza de sus padres es importante para un adolescente. "Lo más dañino que me han dicho mis padres en mi vida fue que nunca podrían volver a confiar en mí".</a:t>
            </a:r>
          </a:p>
          <a:p>
            <a:pPr indent="0" algn="just"/>
            <a:endParaRPr lang="es-MX" sz="1500" dirty="0" smtClean="0"/>
          </a:p>
          <a:p>
            <a:pPr indent="0" algn="just"/>
            <a:r>
              <a:rPr lang="es-MX" sz="1800" dirty="0" smtClean="0"/>
              <a:t>Nuestro hijo necesita que le digamos que nuestra confianza en él 	se desarrollará gradualmente en la medida que adquiera nuevos conocimientos y experiencias en esas situaciones que requieran la confianza. No podemos pretender que nuestro hijo de quince años conduzca un coche - aparte de que es ilegal - porque no tiene la experiencia necesaria que nos permita confiar en su buen juicio.</a:t>
            </a:r>
          </a:p>
        </p:txBody>
      </p:sp>
      <p:sp>
        <p:nvSpPr>
          <p:cNvPr id="4" name="1 Título"/>
          <p:cNvSpPr>
            <a:spLocks noGrp="1"/>
          </p:cNvSpPr>
          <p:nvPr>
            <p:ph type="title"/>
          </p:nvPr>
        </p:nvSpPr>
        <p:spPr/>
        <p:txBody>
          <a:bodyPr>
            <a:normAutofit fontScale="90000"/>
          </a:bodyPr>
          <a:lstStyle/>
          <a:p>
            <a:pPr algn="ctr"/>
            <a:r>
              <a:rPr lang="es-MX" dirty="0" smtClean="0"/>
              <a:t/>
            </a:r>
            <a:br>
              <a:rPr lang="es-MX" dirty="0" smtClean="0"/>
            </a:br>
            <a:r>
              <a:rPr lang="es-MX" dirty="0" smtClean="0"/>
              <a:t/>
            </a:r>
            <a:br>
              <a:rPr lang="es-MX" dirty="0" smtClean="0"/>
            </a:br>
            <a:r>
              <a:rPr lang="es-MX" dirty="0" smtClean="0"/>
              <a:t/>
            </a:r>
            <a:br>
              <a:rPr lang="es-MX" dirty="0" smtClean="0"/>
            </a:br>
            <a:r>
              <a:rPr lang="es-MX" sz="3600" dirty="0" smtClean="0"/>
              <a:t>Confianza </a:t>
            </a:r>
            <a:br>
              <a:rPr lang="es-MX" sz="3600" dirty="0" smtClean="0"/>
            </a:br>
            <a:r>
              <a:rPr lang="es-MX" sz="3600" dirty="0" smtClean="0"/>
              <a:t>Mensaje cuarto:</a:t>
            </a:r>
            <a:r>
              <a:rPr lang="es-MX" sz="3100" dirty="0" smtClean="0"/>
              <a:t/>
            </a:r>
            <a:br>
              <a:rPr lang="es-MX" sz="3100" dirty="0" smtClean="0"/>
            </a:br>
            <a:r>
              <a:rPr lang="es-MX" sz="2200" dirty="0" smtClean="0">
                <a:solidFill>
                  <a:schemeClr val="accent6">
                    <a:lumMod val="50000"/>
                  </a:schemeClr>
                </a:solidFill>
              </a:rPr>
              <a:t> “confío en ti"</a:t>
            </a:r>
            <a:endParaRPr lang="es-MX" dirty="0">
              <a:solidFill>
                <a:schemeClr val="accent3">
                  <a:lumMod val="60000"/>
                  <a:lumOff val="40000"/>
                </a:schemeClr>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988840"/>
            <a:ext cx="7239000" cy="3835808"/>
          </a:xfrm>
        </p:spPr>
        <p:txBody>
          <a:bodyPr>
            <a:normAutofit/>
          </a:bodyPr>
          <a:lstStyle/>
          <a:p>
            <a:pPr indent="0" algn="just">
              <a:buNone/>
            </a:pPr>
            <a:r>
              <a:rPr lang="es-MX" sz="1900" dirty="0" smtClean="0"/>
              <a:t>Pero hay otra razón por la que nos cuesta tanto a los padres confiar en nuestros hijos. Nos conocemos bien a nosotros mismos y, seguramente, hemos experimentado de primera mano todos los riesgos, situaciones y peligros de esta etapa. Sabemos qué fácil es ceder a las presiones del ambiente cuando no se está preparado. Esto nos previene de dar a nuestros hijos una confianza sin límites.</a:t>
            </a:r>
          </a:p>
          <a:p>
            <a:pPr indent="0" algn="just">
              <a:buNone/>
            </a:pPr>
            <a:endParaRPr lang="es-MX" sz="1900" dirty="0" smtClean="0"/>
          </a:p>
          <a:p>
            <a:pPr indent="0" algn="just">
              <a:buNone/>
            </a:pPr>
            <a:r>
              <a:rPr lang="es-MX" sz="1900" dirty="0" smtClean="0"/>
              <a:t>De hecho, no estaríamos haciendo bien nuestro trabajo de padres si permitimos que nuestros hijos se encuentren en situaciones donde el grado de riesgo es más elevado que su nivel de madurez.</a:t>
            </a:r>
          </a:p>
          <a:p>
            <a:endParaRPr lang="es-MX" dirty="0"/>
          </a:p>
        </p:txBody>
      </p:sp>
      <p:sp>
        <p:nvSpPr>
          <p:cNvPr id="4" name="1 Título"/>
          <p:cNvSpPr>
            <a:spLocks noGrp="1"/>
          </p:cNvSpPr>
          <p:nvPr>
            <p:ph type="title"/>
          </p:nvPr>
        </p:nvSpPr>
        <p:spPr/>
        <p:txBody>
          <a:bodyPr>
            <a:normAutofit fontScale="90000"/>
          </a:bodyPr>
          <a:lstStyle/>
          <a:p>
            <a:pPr algn="ctr"/>
            <a:r>
              <a:rPr lang="es-MX" dirty="0" smtClean="0"/>
              <a:t/>
            </a:r>
            <a:br>
              <a:rPr lang="es-MX" dirty="0" smtClean="0"/>
            </a:br>
            <a:r>
              <a:rPr lang="es-MX" dirty="0" smtClean="0"/>
              <a:t/>
            </a:r>
            <a:br>
              <a:rPr lang="es-MX" dirty="0" smtClean="0"/>
            </a:br>
            <a:r>
              <a:rPr lang="es-MX" dirty="0" smtClean="0"/>
              <a:t/>
            </a:r>
            <a:br>
              <a:rPr lang="es-MX" dirty="0" smtClean="0"/>
            </a:br>
            <a:r>
              <a:rPr lang="es-MX" sz="3600" dirty="0" smtClean="0"/>
              <a:t>Confianza </a:t>
            </a:r>
            <a:br>
              <a:rPr lang="es-MX" sz="3600" dirty="0" smtClean="0"/>
            </a:br>
            <a:r>
              <a:rPr lang="es-MX" sz="3600" dirty="0" smtClean="0"/>
              <a:t>Mensaje cuarto:</a:t>
            </a:r>
            <a:r>
              <a:rPr lang="es-MX" sz="3100" dirty="0" smtClean="0"/>
              <a:t/>
            </a:r>
            <a:br>
              <a:rPr lang="es-MX" sz="3100" dirty="0" smtClean="0"/>
            </a:br>
            <a:r>
              <a:rPr lang="es-MX" sz="2200" dirty="0" smtClean="0">
                <a:solidFill>
                  <a:schemeClr val="accent6">
                    <a:lumMod val="50000"/>
                  </a:schemeClr>
                </a:solidFill>
              </a:rPr>
              <a:t> “confío en ti"</a:t>
            </a:r>
            <a:endParaRPr lang="es-MX" dirty="0">
              <a:solidFill>
                <a:schemeClr val="accent3">
                  <a:lumMod val="60000"/>
                  <a:lumOff val="40000"/>
                </a:schemeClr>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276872"/>
            <a:ext cx="7239000" cy="4581128"/>
          </a:xfrm>
        </p:spPr>
        <p:txBody>
          <a:bodyPr>
            <a:normAutofit/>
          </a:bodyPr>
          <a:lstStyle/>
          <a:p>
            <a:pPr algn="just"/>
            <a:r>
              <a:rPr lang="es-MX" sz="1800" dirty="0" smtClean="0"/>
              <a:t>A veces, podemos perder muchas oportunidades de expresar amor y cariño - y de recibirlo - sólo porque no nos lo hemos propuestos como un objetivo consciente. Y, sin embargo, es el mensaje más importante que chicos y chicas quieren oír de sus padres.</a:t>
            </a:r>
          </a:p>
          <a:p>
            <a:pPr algn="just"/>
            <a:endParaRPr lang="es-MX" sz="1800" dirty="0" smtClean="0"/>
          </a:p>
          <a:p>
            <a:pPr algn="just"/>
            <a:r>
              <a:rPr lang="es-MX" sz="1800" dirty="0" smtClean="0"/>
              <a:t>El amor es el ingrediente esencial de una familia sana. Un "te quiero", dicho en voz alta y a menudo, nos ayuda a saber quiénes somos y por qué hemos nacido. Cuando un adolescente no está seguro del amor de sus padres, los otros cuatro mensajes anteriores no significan nada. Necesitan que le digan que les quieren y que se lo demuestren. ¿Cómo pueden estar seguros de que les quieren si nunca se lo han dicho? ¿Cómo pueden estar seguros si sus padres nunca pasan el tiempo con él?</a:t>
            </a:r>
          </a:p>
          <a:p>
            <a:endParaRPr lang="es-MX" dirty="0"/>
          </a:p>
        </p:txBody>
      </p:sp>
      <p:sp>
        <p:nvSpPr>
          <p:cNvPr id="4" name="1 Título"/>
          <p:cNvSpPr>
            <a:spLocks noGrp="1"/>
          </p:cNvSpPr>
          <p:nvPr>
            <p:ph type="title"/>
          </p:nvPr>
        </p:nvSpPr>
        <p:spPr/>
        <p:txBody>
          <a:bodyPr>
            <a:normAutofit fontScale="90000"/>
          </a:bodyPr>
          <a:lstStyle/>
          <a:p>
            <a:pPr algn="ctr"/>
            <a:r>
              <a:rPr lang="es-MX" dirty="0" smtClean="0"/>
              <a:t/>
            </a:r>
            <a:br>
              <a:rPr lang="es-MX" dirty="0" smtClean="0"/>
            </a:br>
            <a:r>
              <a:rPr lang="es-MX" dirty="0" smtClean="0"/>
              <a:t/>
            </a:r>
            <a:br>
              <a:rPr lang="es-MX" dirty="0" smtClean="0"/>
            </a:br>
            <a:r>
              <a:rPr lang="es-MX" dirty="0" smtClean="0"/>
              <a:t/>
            </a:r>
            <a:br>
              <a:rPr lang="es-MX" dirty="0" smtClean="0"/>
            </a:br>
            <a:r>
              <a:rPr lang="es-MX" sz="3600" dirty="0" smtClean="0"/>
              <a:t>cariño</a:t>
            </a:r>
            <a:br>
              <a:rPr lang="es-MX" sz="3600" dirty="0" smtClean="0"/>
            </a:br>
            <a:r>
              <a:rPr lang="es-MX" sz="3600" dirty="0" smtClean="0"/>
              <a:t>Mensaje quinto:</a:t>
            </a:r>
            <a:r>
              <a:rPr lang="es-MX" sz="3100" dirty="0" smtClean="0"/>
              <a:t/>
            </a:r>
            <a:br>
              <a:rPr lang="es-MX" sz="3100" dirty="0" smtClean="0"/>
            </a:br>
            <a:r>
              <a:rPr lang="es-MX" sz="2200" dirty="0" smtClean="0">
                <a:solidFill>
                  <a:schemeClr val="accent6">
                    <a:lumMod val="50000"/>
                  </a:schemeClr>
                </a:solidFill>
              </a:rPr>
              <a:t> “te quiero"</a:t>
            </a:r>
            <a:endParaRPr lang="es-MX" dirty="0">
              <a:solidFill>
                <a:schemeClr val="accent3">
                  <a:lumMod val="60000"/>
                  <a:lumOff val="40000"/>
                </a:schemeClr>
              </a:solidFill>
            </a:endParaRPr>
          </a:p>
        </p:txBody>
      </p:sp>
      <p:pic>
        <p:nvPicPr>
          <p:cNvPr id="37890" name="Picture 2" descr="http://t3.gstatic.com/images?q=tbn:ANd9GcR3WRZ1TpC__PpRXW2o0jWicd9v6V6rAU6G3hok2k6H4kMfQUOCKrOhr1E">
            <a:hlinkClick r:id="rId2"/>
          </p:cNvPr>
          <p:cNvPicPr>
            <a:picLocks noChangeAspect="1" noChangeArrowheads="1"/>
          </p:cNvPicPr>
          <p:nvPr/>
        </p:nvPicPr>
        <p:blipFill>
          <a:blip r:embed="rId3" cstate="print"/>
          <a:srcRect/>
          <a:stretch>
            <a:fillRect/>
          </a:stretch>
        </p:blipFill>
        <p:spPr bwMode="auto">
          <a:xfrm>
            <a:off x="179512" y="692696"/>
            <a:ext cx="2018914" cy="144016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204864"/>
            <a:ext cx="7239000" cy="4320480"/>
          </a:xfrm>
        </p:spPr>
        <p:txBody>
          <a:bodyPr>
            <a:normAutofit/>
          </a:bodyPr>
          <a:lstStyle/>
          <a:p>
            <a:pPr algn="just"/>
            <a:r>
              <a:rPr lang="es-MX" sz="1800" dirty="0" smtClean="0"/>
              <a:t>La manera de demostrar el amor a un hijo se deletrea con estas letras: T - I - E - M - P - O. Darle regalos, proveerle de comida y ropa, mostrarle cariño de otras maneras está bien, pero también hay que estar dispuesto a perder tiempo con nuestro hijo adolescente: ir de pesca, ir de tiendas juntos.</a:t>
            </a:r>
          </a:p>
          <a:p>
            <a:pPr algn="just"/>
            <a:endParaRPr lang="es-MX" sz="1800" dirty="0" smtClean="0"/>
          </a:p>
          <a:p>
            <a:pPr algn="just"/>
            <a:r>
              <a:rPr lang="es-MX" sz="1800" dirty="0" smtClean="0"/>
              <a:t>Relacionarse, comunicarse, cuesta trabajo. Esto ocurre en el matrimonio, en la amistad... y en la relación entre padres e hijos. Con un adolescente cuesta más, porque crece y gana más independencia constantemente, y por eso puede llegar a frustrarnos. No dejemos que ocurra en nuestra familia.</a:t>
            </a:r>
          </a:p>
          <a:p>
            <a:endParaRPr lang="es-MX" dirty="0"/>
          </a:p>
        </p:txBody>
      </p:sp>
      <p:sp>
        <p:nvSpPr>
          <p:cNvPr id="4" name="1 Título"/>
          <p:cNvSpPr>
            <a:spLocks noGrp="1"/>
          </p:cNvSpPr>
          <p:nvPr>
            <p:ph type="title"/>
          </p:nvPr>
        </p:nvSpPr>
        <p:spPr/>
        <p:txBody>
          <a:bodyPr>
            <a:normAutofit fontScale="90000"/>
          </a:bodyPr>
          <a:lstStyle/>
          <a:p>
            <a:pPr algn="ctr"/>
            <a:r>
              <a:rPr lang="es-MX" dirty="0" smtClean="0"/>
              <a:t/>
            </a:r>
            <a:br>
              <a:rPr lang="es-MX" dirty="0" smtClean="0"/>
            </a:br>
            <a:r>
              <a:rPr lang="es-MX" dirty="0" smtClean="0"/>
              <a:t/>
            </a:r>
            <a:br>
              <a:rPr lang="es-MX" dirty="0" smtClean="0"/>
            </a:br>
            <a:r>
              <a:rPr lang="es-MX" dirty="0" smtClean="0"/>
              <a:t/>
            </a:r>
            <a:br>
              <a:rPr lang="es-MX" dirty="0" smtClean="0"/>
            </a:br>
            <a:r>
              <a:rPr lang="es-MX" sz="3600" dirty="0" smtClean="0"/>
              <a:t>cariño</a:t>
            </a:r>
            <a:br>
              <a:rPr lang="es-MX" sz="3600" dirty="0" smtClean="0"/>
            </a:br>
            <a:r>
              <a:rPr lang="es-MX" sz="3600" dirty="0" smtClean="0"/>
              <a:t>Mensaje quinto:</a:t>
            </a:r>
            <a:r>
              <a:rPr lang="es-MX" sz="3100" dirty="0" smtClean="0"/>
              <a:t/>
            </a:r>
            <a:br>
              <a:rPr lang="es-MX" sz="3100" dirty="0" smtClean="0"/>
            </a:br>
            <a:r>
              <a:rPr lang="es-MX" sz="2200" dirty="0" smtClean="0">
                <a:solidFill>
                  <a:schemeClr val="accent6">
                    <a:lumMod val="50000"/>
                  </a:schemeClr>
                </a:solidFill>
              </a:rPr>
              <a:t> “te quiero"</a:t>
            </a:r>
            <a:endParaRPr lang="es-MX" dirty="0">
              <a:solidFill>
                <a:schemeClr val="accent3">
                  <a:lumMod val="60000"/>
                  <a:lumOff val="40000"/>
                </a:schemeClr>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14290"/>
            <a:ext cx="8786842" cy="5857916"/>
          </a:xfrm>
        </p:spPr>
        <p:txBody>
          <a:bodyPr>
            <a:normAutofit fontScale="32500" lnSpcReduction="20000"/>
          </a:bodyPr>
          <a:lstStyle/>
          <a:p>
            <a:pPr algn="ctr">
              <a:buNone/>
            </a:pPr>
            <a:r>
              <a:rPr lang="es-MX" sz="123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padre bueno y el buen padre </a:t>
            </a:r>
          </a:p>
          <a:p>
            <a:pPr indent="0">
              <a:buNone/>
            </a:pPr>
            <a:endParaRPr lang="es-ES_tradnl"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marL="0" indent="0" algn="just">
              <a:buNone/>
            </a:pPr>
            <a:r>
              <a:rPr lang="es-MX" sz="4500" dirty="0" smtClean="0"/>
              <a:t>Padres buenos hay muchos, buenos padres hay pocos. No creo que haya cosa </a:t>
            </a:r>
          </a:p>
          <a:p>
            <a:pPr marL="0" indent="0" algn="just">
              <a:buNone/>
            </a:pPr>
            <a:r>
              <a:rPr lang="es-MX" sz="4500" dirty="0" smtClean="0"/>
              <a:t>más difícil que ser un buen padre. En cambio no es difícil ser un padre bueno.</a:t>
            </a:r>
          </a:p>
          <a:p>
            <a:pPr marL="0" indent="0" algn="just">
              <a:buNone/>
            </a:pPr>
            <a:r>
              <a:rPr lang="es-MX" sz="4500" dirty="0" smtClean="0"/>
              <a:t>Un corazón blando basta para ser un padre bueno; en cambio la voluntad más </a:t>
            </a:r>
          </a:p>
          <a:p>
            <a:pPr marL="0" indent="0" algn="just">
              <a:buNone/>
            </a:pPr>
            <a:r>
              <a:rPr lang="es-MX" sz="4500" dirty="0" smtClean="0"/>
              <a:t>fuerte y la cabeza más clara son todavía poco para ser un buen padre.</a:t>
            </a:r>
          </a:p>
          <a:p>
            <a:pPr>
              <a:buNone/>
            </a:pPr>
            <a:endParaRPr lang="es-MX" sz="3600" dirty="0" smtClean="0"/>
          </a:p>
          <a:p>
            <a:pPr>
              <a:buNone/>
            </a:pPr>
            <a:endParaRPr lang="es-MX" sz="3600" dirty="0" smtClean="0"/>
          </a:p>
          <a:p>
            <a:pPr>
              <a:buNone/>
            </a:pPr>
            <a:r>
              <a:rPr lang="es-MX" sz="5100" b="1" dirty="0" smtClean="0">
                <a:solidFill>
                  <a:srgbClr val="FF0000"/>
                </a:solidFill>
                <a:latin typeface="Maiandra GD" pitchFamily="34" charset="0"/>
              </a:rPr>
              <a:t>El padre bueno quiere sin pensar,</a:t>
            </a:r>
            <a:r>
              <a:rPr lang="es-MX" sz="5100" b="1" dirty="0" smtClean="0">
                <a:latin typeface="Maiandra GD" pitchFamily="34" charset="0"/>
              </a:rPr>
              <a:t> </a:t>
            </a:r>
          </a:p>
          <a:p>
            <a:pPr>
              <a:buNone/>
            </a:pPr>
            <a:r>
              <a:rPr lang="es-MX" sz="5100" b="1" dirty="0" smtClean="0">
                <a:solidFill>
                  <a:srgbClr val="00B050"/>
                </a:solidFill>
                <a:latin typeface="Maiandra GD" pitchFamily="34" charset="0"/>
              </a:rPr>
              <a:t>                       </a:t>
            </a:r>
            <a:r>
              <a:rPr lang="es-MX" sz="5100" b="1" dirty="0" smtClean="0">
                <a:solidFill>
                  <a:srgbClr val="0070C0"/>
                </a:solidFill>
                <a:latin typeface="Maiandra GD" pitchFamily="34" charset="0"/>
              </a:rPr>
              <a:t>El buen padre piensa para querer.</a:t>
            </a:r>
          </a:p>
          <a:p>
            <a:pPr>
              <a:buNone/>
            </a:pPr>
            <a:endParaRPr lang="es-MX" sz="4000" b="1" dirty="0" smtClean="0">
              <a:solidFill>
                <a:srgbClr val="FF0000"/>
              </a:solidFill>
              <a:latin typeface="Maiandra GD" pitchFamily="34" charset="0"/>
            </a:endParaRPr>
          </a:p>
          <a:p>
            <a:pPr>
              <a:buNone/>
            </a:pPr>
            <a:r>
              <a:rPr lang="es-MX" sz="5100" b="1" dirty="0" smtClean="0">
                <a:solidFill>
                  <a:srgbClr val="FF0000"/>
                </a:solidFill>
                <a:latin typeface="Maiandra GD" pitchFamily="34" charset="0"/>
              </a:rPr>
              <a:t>El padre bueno sólo sabe decir que sí.</a:t>
            </a:r>
          </a:p>
          <a:p>
            <a:pPr>
              <a:buNone/>
            </a:pPr>
            <a:r>
              <a:rPr lang="es-MX" sz="5100" b="1" dirty="0" smtClean="0">
                <a:solidFill>
                  <a:srgbClr val="0070C0"/>
                </a:solidFill>
                <a:latin typeface="Maiandra GD" pitchFamily="34" charset="0"/>
              </a:rPr>
              <a:t>                        El buen padre dice que sí cuando es sí, y no cuando es no; </a:t>
            </a:r>
          </a:p>
          <a:p>
            <a:pPr>
              <a:buNone/>
            </a:pPr>
            <a:r>
              <a:rPr lang="es-MX" sz="5100" b="1" dirty="0" smtClean="0">
                <a:solidFill>
                  <a:srgbClr val="0070C0"/>
                </a:solidFill>
                <a:latin typeface="Maiandra GD" pitchFamily="34" charset="0"/>
              </a:rPr>
              <a:t>                           </a:t>
            </a:r>
            <a:endParaRPr lang="es-MX" sz="5100" b="1" dirty="0" smtClean="0">
              <a:latin typeface="Maiandra GD" pitchFamily="34" charset="0"/>
            </a:endParaRPr>
          </a:p>
          <a:p>
            <a:pPr>
              <a:buNone/>
            </a:pPr>
            <a:r>
              <a:rPr lang="es-MX" sz="4000" b="1" dirty="0" smtClean="0">
                <a:latin typeface="Maiandra GD" pitchFamily="34" charset="0"/>
              </a:rPr>
              <a:t> </a:t>
            </a:r>
            <a:r>
              <a:rPr lang="es-MX" sz="5100" b="1" dirty="0" smtClean="0">
                <a:solidFill>
                  <a:srgbClr val="FF0000"/>
                </a:solidFill>
                <a:latin typeface="Maiandra GD" pitchFamily="34" charset="0"/>
              </a:rPr>
              <a:t>El padre bueno hace del niño un pequeño dios que acaba en un pequeño demonio. </a:t>
            </a:r>
          </a:p>
          <a:p>
            <a:pPr>
              <a:buNone/>
            </a:pPr>
            <a:r>
              <a:rPr lang="es-MX" sz="5100" b="1" dirty="0" smtClean="0">
                <a:solidFill>
                  <a:srgbClr val="0070C0"/>
                </a:solidFill>
                <a:latin typeface="Maiandra GD" pitchFamily="34" charset="0"/>
              </a:rPr>
              <a:t>                          </a:t>
            </a:r>
          </a:p>
          <a:p>
            <a:pPr>
              <a:buNone/>
            </a:pPr>
            <a:endParaRPr lang="es-MX" sz="5100" b="1" dirty="0" smtClean="0">
              <a:solidFill>
                <a:srgbClr val="0070C0"/>
              </a:solidFill>
              <a:latin typeface="Maiandra GD" pitchFamily="34" charset="0"/>
            </a:endParaRPr>
          </a:p>
          <a:p>
            <a:pPr>
              <a:buNone/>
            </a:pPr>
            <a:r>
              <a:rPr lang="es-MX" sz="5100" b="1" dirty="0" smtClean="0">
                <a:solidFill>
                  <a:srgbClr val="0070C0"/>
                </a:solidFill>
                <a:latin typeface="Maiandra GD" pitchFamily="34" charset="0"/>
              </a:rPr>
              <a:t>                              El buen padre no hace ídolos.</a:t>
            </a:r>
          </a:p>
          <a:p>
            <a:pPr>
              <a:buNone/>
            </a:pPr>
            <a:endParaRPr lang="es-MX" sz="3600" dirty="0" smtClean="0"/>
          </a:p>
          <a:p>
            <a:pPr>
              <a:buNone/>
            </a:pPr>
            <a:endParaRPr lang="es-MX"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MX" dirty="0"/>
          </a:p>
        </p:txBody>
      </p:sp>
      <p:pic>
        <p:nvPicPr>
          <p:cNvPr id="35842" name="Picture 2" descr="http://t3.gstatic.com/images?q=tbn:ANd9GcTMuDpIvuXrim2YN2HFxlaI57fCOHPZ01S4uC6hRmJqCOY6brdkupY4De_q">
            <a:hlinkClick r:id="rId2"/>
          </p:cNvPr>
          <p:cNvPicPr>
            <a:picLocks noChangeAspect="1" noChangeArrowheads="1"/>
          </p:cNvPicPr>
          <p:nvPr/>
        </p:nvPicPr>
        <p:blipFill>
          <a:blip r:embed="rId3" cstate="print"/>
          <a:srcRect/>
          <a:stretch>
            <a:fillRect/>
          </a:stretch>
        </p:blipFill>
        <p:spPr bwMode="auto">
          <a:xfrm>
            <a:off x="7236296" y="5085184"/>
            <a:ext cx="1357322" cy="1546167"/>
          </a:xfrm>
          <a:prstGeom prst="rect">
            <a:avLst/>
          </a:prstGeom>
          <a:noFill/>
        </p:spPr>
      </p:pic>
      <p:pic>
        <p:nvPicPr>
          <p:cNvPr id="35844" name="Picture 4" descr="http://t0.gstatic.com/images?q=tbn:ANd9GcQW8507fxhJuX-E8L00gog30Cq_1sOuH5DNWXdpiwdqTkoWUwu18kBk_g">
            <a:hlinkClick r:id="rId4"/>
          </p:cNvPr>
          <p:cNvPicPr>
            <a:picLocks noChangeAspect="1" noChangeArrowheads="1"/>
          </p:cNvPicPr>
          <p:nvPr/>
        </p:nvPicPr>
        <p:blipFill>
          <a:blip r:embed="rId5" cstate="print"/>
          <a:srcRect/>
          <a:stretch>
            <a:fillRect/>
          </a:stretch>
        </p:blipFill>
        <p:spPr bwMode="auto">
          <a:xfrm>
            <a:off x="107504" y="4941168"/>
            <a:ext cx="1714480" cy="1714482"/>
          </a:xfrm>
          <a:prstGeom prst="rect">
            <a:avLst/>
          </a:prstGeom>
          <a:noFill/>
        </p:spPr>
      </p:pic>
      <p:pic>
        <p:nvPicPr>
          <p:cNvPr id="35846" name="Picture 6" descr="http://t3.gstatic.com/images?q=tbn:ANd9GcRgfo_ULFSkxpFc4ph7e9D-6DNpwIBrD4JszETLOe4lToqSUGHreQqYOhY">
            <a:hlinkClick r:id="rId6"/>
          </p:cNvPr>
          <p:cNvPicPr>
            <a:picLocks noChangeAspect="1" noChangeArrowheads="1"/>
          </p:cNvPicPr>
          <p:nvPr/>
        </p:nvPicPr>
        <p:blipFill>
          <a:blip r:embed="rId7" cstate="print"/>
          <a:srcRect/>
          <a:stretch>
            <a:fillRect/>
          </a:stretch>
        </p:blipFill>
        <p:spPr bwMode="auto">
          <a:xfrm>
            <a:off x="6372200" y="1988840"/>
            <a:ext cx="2272724" cy="1444348"/>
          </a:xfrm>
          <a:prstGeom prst="rect">
            <a:avLst/>
          </a:prstGeom>
          <a:noFill/>
        </p:spPr>
      </p:pic>
      <p:pic>
        <p:nvPicPr>
          <p:cNvPr id="35848" name="Picture 8" descr="http://t0.gstatic.com/images?q=tbn:ANd9GcQYzAwdFNsMbHd2AHyRId5Fu7duw5p7YhQ6MX15pc-zX73liDvb4KboujU">
            <a:hlinkClick r:id="rId8"/>
          </p:cNvPr>
          <p:cNvPicPr>
            <a:picLocks noChangeAspect="1" noChangeArrowheads="1"/>
          </p:cNvPicPr>
          <p:nvPr/>
        </p:nvPicPr>
        <p:blipFill>
          <a:blip r:embed="rId9" cstate="print"/>
          <a:srcRect/>
          <a:stretch>
            <a:fillRect/>
          </a:stretch>
        </p:blipFill>
        <p:spPr bwMode="auto">
          <a:xfrm>
            <a:off x="5076056" y="4509120"/>
            <a:ext cx="1736048" cy="1161818"/>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857752" y="2143116"/>
            <a:ext cx="4286248" cy="2357454"/>
          </a:xfrm>
        </p:spPr>
        <p:txBody>
          <a:bodyPr>
            <a:normAutofit fontScale="90000"/>
          </a:bodyPr>
          <a:lstStyle/>
          <a:p>
            <a:pPr algn="ctr"/>
            <a:r>
              <a:rPr lang="es-MX" dirty="0" smtClean="0"/>
              <a:t> </a:t>
            </a:r>
            <a:r>
              <a:rPr lang="es-MX" sz="4400" dirty="0" smtClean="0"/>
              <a:t>Diez mandamientos para ser buenos padres</a:t>
            </a:r>
            <a:br>
              <a:rPr lang="es-MX" sz="4400" dirty="0" smtClean="0"/>
            </a:br>
            <a:endParaRPr lang="es-MX" sz="4400" dirty="0"/>
          </a:p>
        </p:txBody>
      </p:sp>
      <p:pic>
        <p:nvPicPr>
          <p:cNvPr id="40969" name="Picture 9" descr="http://meconfirmo.files.wordpress.com/2011/05/familia.jpg?w=500&amp;h=374"/>
          <p:cNvPicPr>
            <a:picLocks noGrp="1" noChangeAspect="1" noChangeArrowheads="1"/>
          </p:cNvPicPr>
          <p:nvPr>
            <p:ph type="pic" idx="1"/>
          </p:nvPr>
        </p:nvPicPr>
        <p:blipFill>
          <a:blip r:embed="rId2" cstate="print"/>
          <a:srcRect l="12586" r="12586"/>
          <a:stretch>
            <a:fillRect/>
          </a:stretch>
        </p:blipFill>
        <p:spPr bwMode="auto">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t2.gstatic.com/images?q=tbn:ANd9GcTi46GUjO20TxUZv_6IdOjUFpBl2Ul707b0Ozgz49Qr_Zj5lZeZkUzNIQ">
            <a:hlinkClick r:id="rId2"/>
          </p:cNvPr>
          <p:cNvPicPr>
            <a:picLocks noChangeAspect="1" noChangeArrowheads="1"/>
          </p:cNvPicPr>
          <p:nvPr/>
        </p:nvPicPr>
        <p:blipFill>
          <a:blip r:embed="rId3" cstate="print">
            <a:lum bright="40000" contrast="10000"/>
          </a:blip>
          <a:srcRect/>
          <a:stretch>
            <a:fillRect/>
          </a:stretch>
        </p:blipFill>
        <p:spPr bwMode="auto">
          <a:xfrm>
            <a:off x="5724128" y="4574818"/>
            <a:ext cx="2411760" cy="2283182"/>
          </a:xfrm>
          <a:prstGeom prst="rect">
            <a:avLst/>
          </a:prstGeom>
          <a:noFill/>
        </p:spPr>
      </p:pic>
      <p:sp>
        <p:nvSpPr>
          <p:cNvPr id="2" name="1 Título"/>
          <p:cNvSpPr>
            <a:spLocks noGrp="1"/>
          </p:cNvSpPr>
          <p:nvPr>
            <p:ph type="title"/>
          </p:nvPr>
        </p:nvSpPr>
        <p:spPr>
          <a:xfrm>
            <a:off x="357158" y="285728"/>
            <a:ext cx="7239000" cy="1428760"/>
          </a:xfrm>
        </p:spPr>
        <p:txBody>
          <a:bodyPr>
            <a:normAutofit fontScale="90000"/>
          </a:bodyPr>
          <a:lstStyle/>
          <a:p>
            <a:pPr algn="ctr"/>
            <a:r>
              <a:rPr lang="es-MX" dirty="0" smtClean="0"/>
              <a:t>1. Demuéstrale lo mucho que le quieres.</a:t>
            </a:r>
            <a:br>
              <a:rPr lang="es-MX" dirty="0" smtClean="0"/>
            </a:br>
            <a:endParaRPr lang="es-MX" dirty="0"/>
          </a:p>
        </p:txBody>
      </p:sp>
      <p:sp>
        <p:nvSpPr>
          <p:cNvPr id="3" name="2 Marcador de contenido"/>
          <p:cNvSpPr>
            <a:spLocks noGrp="1"/>
          </p:cNvSpPr>
          <p:nvPr>
            <p:ph idx="1"/>
          </p:nvPr>
        </p:nvSpPr>
        <p:spPr>
          <a:xfrm>
            <a:off x="251520" y="1340768"/>
            <a:ext cx="7704856" cy="4320480"/>
          </a:xfrm>
        </p:spPr>
        <p:txBody>
          <a:bodyPr>
            <a:normAutofit/>
          </a:bodyPr>
          <a:lstStyle/>
          <a:p>
            <a:pPr indent="0" algn="just">
              <a:buNone/>
            </a:pPr>
            <a:r>
              <a:rPr lang="es-MX" sz="1800" dirty="0" smtClean="0">
                <a:latin typeface="+mj-lt"/>
              </a:rPr>
              <a:t>Todos los padres quieren a sus hijos pero ¿se lo demuestran cada día?, ¿les dicen que ellos son lo más importante que tienen, lo mejor que les ha pasado en la vida? No es suficiente con atender cada una de sus necesidades: acudir a consolarle siempre que llore, preocuparse por su sueño, por su alimentación; los cariños y los mimos también son imprescindibles. Está demostrado; los padres que no escatiman besos y caricias tienen hijos más felices que se muestran cariñosos con los demás y son más pacientes con sus compañeros de juegos. Hacerles ver que nuestro amor es incondicional y que no está supeditado a las circunstancias, sus acciones o su manera de comportarse será vital también para el futuro. Sólo quien recibe amor es capaz de transmitirlo. No se van a malcriar porque reciban muchos mimos. Eso no implica que dejen de respetarse las normas de convivencia.</a:t>
            </a:r>
          </a:p>
          <a:p>
            <a:pPr algn="just"/>
            <a:endParaRPr lang="es-MX"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http://meconfirmo.files.wordpress.com/2011/05/familia.jpg?w=500&amp;h=374"/>
          <p:cNvPicPr>
            <a:picLocks noChangeAspect="1" noChangeArrowheads="1"/>
          </p:cNvPicPr>
          <p:nvPr/>
        </p:nvPicPr>
        <p:blipFill>
          <a:blip r:embed="rId2" cstate="print"/>
          <a:srcRect l="12586" r="12586"/>
          <a:stretch>
            <a:fillRect/>
          </a:stretch>
        </p:blipFill>
        <p:spPr bwMode="auto">
          <a:xfrm>
            <a:off x="6372200" y="4941168"/>
            <a:ext cx="1643050" cy="164305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p:spPr>
      </p:pic>
      <p:sp>
        <p:nvSpPr>
          <p:cNvPr id="3" name="2 Marcador de contenido"/>
          <p:cNvSpPr>
            <a:spLocks noGrp="1"/>
          </p:cNvSpPr>
          <p:nvPr>
            <p:ph idx="1"/>
          </p:nvPr>
        </p:nvSpPr>
        <p:spPr>
          <a:xfrm>
            <a:off x="539552" y="1988840"/>
            <a:ext cx="7239000" cy="2791782"/>
          </a:xfrm>
        </p:spPr>
        <p:txBody>
          <a:bodyPr>
            <a:normAutofit/>
          </a:bodyPr>
          <a:lstStyle/>
          <a:p>
            <a:pPr indent="0" algn="just">
              <a:buNone/>
            </a:pPr>
            <a:r>
              <a:rPr lang="es-MX" sz="1900" dirty="0" smtClean="0">
                <a:latin typeface="+mj-lt"/>
              </a:rPr>
              <a:t>Para los niños, sus padres son el punto de referencia que les proporciona seguridad y confianza. Aunque sean pequeños, perciben enseguida un ambiente tenso o violento. Es mejor evitar discusiones en su presencia, pero cuando sean inevitables, hay que explicarles, en la medida que puedan comprenderlo, qué es lo que sucede. Si nos callamos, podrían pensar que ellos tienen la culpa. Si presencian frecuentes disputas entre sus padres, pueden asumir que la violencia es una fórmula válida para resolver las discrepancias.</a:t>
            </a:r>
          </a:p>
          <a:p>
            <a:endParaRPr lang="es-MX" dirty="0"/>
          </a:p>
        </p:txBody>
      </p:sp>
      <p:sp>
        <p:nvSpPr>
          <p:cNvPr id="2" name="1 Título"/>
          <p:cNvSpPr>
            <a:spLocks noGrp="1"/>
          </p:cNvSpPr>
          <p:nvPr>
            <p:ph type="title"/>
          </p:nvPr>
        </p:nvSpPr>
        <p:spPr>
          <a:xfrm>
            <a:off x="1357290" y="285728"/>
            <a:ext cx="7239000" cy="1143000"/>
          </a:xfrm>
        </p:spPr>
        <p:txBody>
          <a:bodyPr>
            <a:normAutofit fontScale="90000"/>
          </a:bodyPr>
          <a:lstStyle/>
          <a:p>
            <a:pPr algn="ctr"/>
            <a:r>
              <a:rPr lang="es-MX" dirty="0" smtClean="0"/>
              <a:t>2. Mantén un buen clima familiar.</a:t>
            </a:r>
            <a:endParaRPr lang="es-MX" dirty="0"/>
          </a:p>
        </p:txBody>
      </p:sp>
      <p:pic>
        <p:nvPicPr>
          <p:cNvPr id="5" name="Picture 2" descr="http://t2.gstatic.com/images?q=tbn:ANd9GcTi46GUjO20TxUZv_6IdOjUFpBl2Ul707b0Ozgz49Qr_Zj5lZeZkUzNIQ">
            <a:hlinkClick r:id="rId3"/>
          </p:cNvPr>
          <p:cNvPicPr>
            <a:picLocks noChangeAspect="1" noChangeArrowheads="1"/>
          </p:cNvPicPr>
          <p:nvPr/>
        </p:nvPicPr>
        <p:blipFill>
          <a:blip r:embed="rId4" cstate="print"/>
          <a:srcRect/>
          <a:stretch>
            <a:fillRect/>
          </a:stretch>
        </p:blipFill>
        <p:spPr bwMode="auto">
          <a:xfrm>
            <a:off x="323528" y="332656"/>
            <a:ext cx="1500198" cy="1367439"/>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http://meconfirmo.files.wordpress.com/2011/05/familia.jpg?w=500&amp;h=374"/>
          <p:cNvPicPr>
            <a:picLocks noChangeAspect="1" noChangeArrowheads="1"/>
          </p:cNvPicPr>
          <p:nvPr/>
        </p:nvPicPr>
        <p:blipFill>
          <a:blip r:embed="rId2" cstate="print"/>
          <a:srcRect l="12586" r="12586"/>
          <a:stretch>
            <a:fillRect/>
          </a:stretch>
        </p:blipFill>
        <p:spPr bwMode="auto">
          <a:xfrm>
            <a:off x="7236296" y="764704"/>
            <a:ext cx="1714512" cy="1714512"/>
          </a:xfrm>
          <a:prstGeom prst="rect">
            <a:avLst/>
          </a:prstGeom>
          <a:noFill/>
        </p:spPr>
      </p:pic>
      <p:sp>
        <p:nvSpPr>
          <p:cNvPr id="2" name="1 Título"/>
          <p:cNvSpPr>
            <a:spLocks noGrp="1"/>
          </p:cNvSpPr>
          <p:nvPr>
            <p:ph type="title"/>
          </p:nvPr>
        </p:nvSpPr>
        <p:spPr/>
        <p:txBody>
          <a:bodyPr>
            <a:normAutofit fontScale="90000"/>
          </a:bodyPr>
          <a:lstStyle/>
          <a:p>
            <a:pPr algn="ctr"/>
            <a:r>
              <a:rPr lang="es-MX" dirty="0" smtClean="0"/>
              <a:t>3. Educa en la confianza y el diálogo</a:t>
            </a:r>
            <a:endParaRPr lang="es-MX" dirty="0"/>
          </a:p>
        </p:txBody>
      </p:sp>
      <p:sp>
        <p:nvSpPr>
          <p:cNvPr id="3" name="2 Marcador de contenido"/>
          <p:cNvSpPr>
            <a:spLocks noGrp="1"/>
          </p:cNvSpPr>
          <p:nvPr>
            <p:ph idx="1"/>
          </p:nvPr>
        </p:nvSpPr>
        <p:spPr>
          <a:xfrm>
            <a:off x="395536" y="2420888"/>
            <a:ext cx="7239000" cy="2683680"/>
          </a:xfrm>
        </p:spPr>
        <p:txBody>
          <a:bodyPr>
            <a:normAutofit/>
          </a:bodyPr>
          <a:lstStyle/>
          <a:p>
            <a:pPr indent="0" algn="just">
              <a:buNone/>
            </a:pPr>
            <a:r>
              <a:rPr lang="es-MX" sz="1800" dirty="0" smtClean="0"/>
              <a:t>Para que se sientan queridos y respetados, es imprescindible fomentar el diálogo. Una explicación adecuada a su edad, con actitud abierta y conciliadora, puede hacer milagros. Y, por supuesto, ¡nada de amenazas! Tampoco debemos prometerles nada que luego no podamos cumplir; se sentirían engañados y su confianza en nosotros se vería seriamente dañada. Si, por ejemplo, nos ha surgido un problema y no podemos ir con ellos al cine, tal como les habíamos prometido, tendremos que aplazarlo, pero nunca anular esa promesa.</a:t>
            </a:r>
          </a:p>
          <a:p>
            <a:endParaRPr lang="es-MX" dirty="0"/>
          </a:p>
        </p:txBody>
      </p:sp>
      <p:pic>
        <p:nvPicPr>
          <p:cNvPr id="5" name="Picture 2" descr="http://t2.gstatic.com/images?q=tbn:ANd9GcTi46GUjO20TxUZv_6IdOjUFpBl2Ul707b0Ozgz49Qr_Zj5lZeZkUzNIQ">
            <a:hlinkClick r:id="rId3"/>
          </p:cNvPr>
          <p:cNvPicPr>
            <a:picLocks noChangeAspect="1" noChangeArrowheads="1"/>
          </p:cNvPicPr>
          <p:nvPr/>
        </p:nvPicPr>
        <p:blipFill>
          <a:blip r:embed="rId4" cstate="print"/>
          <a:srcRect/>
          <a:stretch>
            <a:fillRect/>
          </a:stretch>
        </p:blipFill>
        <p:spPr bwMode="auto">
          <a:xfrm>
            <a:off x="7452320" y="4941168"/>
            <a:ext cx="1500198" cy="1367439"/>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260648"/>
            <a:ext cx="7239000" cy="1143000"/>
          </a:xfrm>
        </p:spPr>
        <p:txBody>
          <a:bodyPr>
            <a:normAutofit fontScale="90000"/>
          </a:bodyPr>
          <a:lstStyle/>
          <a:p>
            <a:pPr algn="ctr"/>
            <a:r>
              <a:rPr lang="es-MX" dirty="0" smtClean="0"/>
              <a:t>4. Debes predicar con el ejemplo.</a:t>
            </a:r>
            <a:endParaRPr lang="es-MX" dirty="0"/>
          </a:p>
        </p:txBody>
      </p:sp>
      <p:sp>
        <p:nvSpPr>
          <p:cNvPr id="3" name="2 Marcador de contenido"/>
          <p:cNvSpPr>
            <a:spLocks noGrp="1"/>
          </p:cNvSpPr>
          <p:nvPr>
            <p:ph idx="1"/>
          </p:nvPr>
        </p:nvSpPr>
        <p:spPr>
          <a:xfrm>
            <a:off x="467544" y="2132856"/>
            <a:ext cx="7239000" cy="3547776"/>
          </a:xfrm>
        </p:spPr>
        <p:txBody>
          <a:bodyPr>
            <a:normAutofit/>
          </a:bodyPr>
          <a:lstStyle/>
          <a:p>
            <a:pPr indent="0" algn="just">
              <a:buNone/>
            </a:pPr>
            <a:r>
              <a:rPr lang="es-MX" sz="1800" dirty="0" smtClean="0"/>
              <a:t>Existen muchos modos de decirles a nuestros</a:t>
            </a:r>
          </a:p>
          <a:p>
            <a:pPr indent="0" algn="just">
              <a:buNone/>
            </a:pPr>
            <a:r>
              <a:rPr lang="es-MX" sz="1800" dirty="0" smtClean="0"/>
              <a:t> hijos lo que deben o no deben hacer, pero, sin duda, ninguno tan eficaz como poner en práctica aquello que se predica. Es un proceso a largo plazo, porque los niños necesitan tiempo para comprender y asimilar cada actuación nuestra, pero dará excelentes resultados. No olvidemos que ellos nos observan constantemente y "toman nota". No está de más que, de vez en cuando, reflexionemos sobre nuestras reacciones y el modo de encarar los problemas. Los niños imitan los comportamientos de sus mayores, tanto los positivos como los negativos, por eso, delante de ellos, hay que poner especial cuidado en lo que se dice y cómo se dice.</a:t>
            </a:r>
            <a:endParaRPr lang="es-MX" sz="1800" dirty="0"/>
          </a:p>
        </p:txBody>
      </p:sp>
      <p:pic>
        <p:nvPicPr>
          <p:cNvPr id="4" name="Picture 9" descr="http://meconfirmo.files.wordpress.com/2011/05/familia.jpg?w=500&amp;h=374"/>
          <p:cNvPicPr>
            <a:picLocks noChangeAspect="1" noChangeArrowheads="1"/>
          </p:cNvPicPr>
          <p:nvPr/>
        </p:nvPicPr>
        <p:blipFill>
          <a:blip r:embed="rId2" cstate="print"/>
          <a:srcRect l="12586" r="12586"/>
          <a:stretch>
            <a:fillRect/>
          </a:stretch>
        </p:blipFill>
        <p:spPr bwMode="auto">
          <a:xfrm>
            <a:off x="6948264" y="404664"/>
            <a:ext cx="2000232" cy="2000232"/>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http://t3.gstatic.com/images?q=tbn:ANd9GcQqZBQQO1OASdOwFlBiRfks-L0hm0oQJz3jfX9Gm_MilT0wDIhNrY0euaw">
            <a:hlinkClick r:id="rId2"/>
          </p:cNvPr>
          <p:cNvPicPr>
            <a:picLocks noChangeAspect="1" noChangeArrowheads="1"/>
          </p:cNvPicPr>
          <p:nvPr/>
        </p:nvPicPr>
        <p:blipFill>
          <a:blip r:embed="rId3" cstate="print"/>
          <a:srcRect/>
          <a:stretch>
            <a:fillRect/>
          </a:stretch>
        </p:blipFill>
        <p:spPr bwMode="auto">
          <a:xfrm>
            <a:off x="107504" y="1196752"/>
            <a:ext cx="2158655" cy="1584176"/>
          </a:xfrm>
          <a:prstGeom prst="rect">
            <a:avLst/>
          </a:prstGeom>
          <a:noFill/>
        </p:spPr>
      </p:pic>
      <p:sp>
        <p:nvSpPr>
          <p:cNvPr id="2" name="1 Título"/>
          <p:cNvSpPr>
            <a:spLocks noGrp="1"/>
          </p:cNvSpPr>
          <p:nvPr>
            <p:ph type="title"/>
          </p:nvPr>
        </p:nvSpPr>
        <p:spPr/>
        <p:txBody>
          <a:bodyPr>
            <a:normAutofit fontScale="90000"/>
          </a:bodyPr>
          <a:lstStyle/>
          <a:p>
            <a:pPr algn="ctr"/>
            <a:r>
              <a:rPr lang="es-MX" dirty="0" smtClean="0"/>
              <a:t>5. Comparte con ellos el máximo de tiempo.</a:t>
            </a:r>
            <a:endParaRPr lang="es-MX" dirty="0"/>
          </a:p>
        </p:txBody>
      </p:sp>
      <p:sp>
        <p:nvSpPr>
          <p:cNvPr id="3" name="2 Marcador de contenido"/>
          <p:cNvSpPr>
            <a:spLocks noGrp="1"/>
          </p:cNvSpPr>
          <p:nvPr>
            <p:ph idx="1"/>
          </p:nvPr>
        </p:nvSpPr>
        <p:spPr>
          <a:xfrm>
            <a:off x="2051720" y="2492896"/>
            <a:ext cx="5951438" cy="4019338"/>
          </a:xfrm>
        </p:spPr>
        <p:txBody>
          <a:bodyPr>
            <a:normAutofit lnSpcReduction="10000"/>
          </a:bodyPr>
          <a:lstStyle/>
          <a:p>
            <a:pPr indent="0" algn="just">
              <a:buNone/>
            </a:pPr>
            <a:r>
              <a:rPr lang="es-MX" sz="1800" dirty="0" smtClean="0"/>
              <a:t>Hablar con ellos, contestar sus preguntas, enseñarles cosas nuevas, contarles cuentos, compartir sus juegos... es una excelente manera de acercarse a nuestros hijos y ayudarles a desarrollar sus capacidades. Cuanto más pequeño sea el hijo, más fácil resulta establecer con él unas relaciones de amistad y confianza que sienten las bases de un futuro entendimiento óptimo. Por eso, tenemos que reservarles un huequecito diario, exclusivamente dedicado a ellos; sin duda, será tan gratificante para nuestros hijos como para nosotros. A ellos les da seguridad saber que siempre pueden contar con nosotros. Si a diario queda poco tiempo disponible, habrá que aprovechar al máximo los fines de semana.</a:t>
            </a:r>
          </a:p>
          <a:p>
            <a:endParaRPr lang="es-MX" dirty="0"/>
          </a:p>
        </p:txBody>
      </p:sp>
      <p:pic>
        <p:nvPicPr>
          <p:cNvPr id="49154" name="Picture 2" descr="http://t3.gstatic.com/images?q=tbn:ANd9GcSJtznPEyv_dTUh1fGvX4hfpHZmaLUjWcQfxCMjd4uTq5-skqejEyeiuSg">
            <a:hlinkClick r:id="rId4"/>
          </p:cNvPr>
          <p:cNvPicPr>
            <a:picLocks noChangeAspect="1" noChangeArrowheads="1"/>
          </p:cNvPicPr>
          <p:nvPr/>
        </p:nvPicPr>
        <p:blipFill>
          <a:blip r:embed="rId5" cstate="print"/>
          <a:srcRect/>
          <a:stretch>
            <a:fillRect/>
          </a:stretch>
        </p:blipFill>
        <p:spPr bwMode="auto">
          <a:xfrm>
            <a:off x="179512" y="5445224"/>
            <a:ext cx="2142271" cy="937244"/>
          </a:xfrm>
          <a:prstGeom prst="rect">
            <a:avLst/>
          </a:prstGeom>
          <a:noFill/>
        </p:spPr>
      </p:pic>
      <p:pic>
        <p:nvPicPr>
          <p:cNvPr id="7" name="Picture 2" descr="http://t2.gstatic.com/images?q=tbn:ANd9GcTi46GUjO20TxUZv_6IdOjUFpBl2Ul707b0Ozgz49Qr_Zj5lZeZkUzNIQ">
            <a:hlinkClick r:id="rId6"/>
          </p:cNvPr>
          <p:cNvPicPr>
            <a:picLocks noChangeAspect="1" noChangeArrowheads="1"/>
          </p:cNvPicPr>
          <p:nvPr/>
        </p:nvPicPr>
        <p:blipFill>
          <a:blip r:embed="rId7" cstate="print"/>
          <a:srcRect/>
          <a:stretch>
            <a:fillRect/>
          </a:stretch>
        </p:blipFill>
        <p:spPr bwMode="auto">
          <a:xfrm>
            <a:off x="7380312" y="764704"/>
            <a:ext cx="1500198" cy="1367439"/>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http://meconfirmo.files.wordpress.com/2011/05/familia.jpg?w=500&amp;h=374"/>
          <p:cNvPicPr>
            <a:picLocks noChangeAspect="1" noChangeArrowheads="1"/>
          </p:cNvPicPr>
          <p:nvPr/>
        </p:nvPicPr>
        <p:blipFill>
          <a:blip r:embed="rId2" cstate="print">
            <a:lum bright="30000" contrast="-40000"/>
          </a:blip>
          <a:srcRect l="12586" r="12586"/>
          <a:stretch>
            <a:fillRect/>
          </a:stretch>
        </p:blipFill>
        <p:spPr bwMode="auto">
          <a:xfrm>
            <a:off x="4211960" y="3704374"/>
            <a:ext cx="3897740" cy="3153626"/>
          </a:xfrm>
          <a:prstGeom prst="rect">
            <a:avLst/>
          </a:prstGeom>
          <a:noFill/>
          <a:effectLst>
            <a:outerShdw blurRad="152400" dist="317500" dir="5400000" sx="90000" sy="-19000" rotWithShape="0">
              <a:prstClr val="black">
                <a:alpha val="15000"/>
              </a:prstClr>
            </a:outerShdw>
          </a:effectLst>
        </p:spPr>
      </p:pic>
      <p:sp>
        <p:nvSpPr>
          <p:cNvPr id="2" name="1 Título"/>
          <p:cNvSpPr>
            <a:spLocks noGrp="1"/>
          </p:cNvSpPr>
          <p:nvPr>
            <p:ph type="title"/>
          </p:nvPr>
        </p:nvSpPr>
        <p:spPr>
          <a:xfrm>
            <a:off x="428596" y="285728"/>
            <a:ext cx="7758138" cy="677246"/>
          </a:xfrm>
        </p:spPr>
        <p:txBody>
          <a:bodyPr>
            <a:normAutofit fontScale="90000"/>
          </a:bodyPr>
          <a:lstStyle/>
          <a:p>
            <a:pPr algn="ctr"/>
            <a:r>
              <a:rPr lang="es-MX" dirty="0" smtClean="0"/>
              <a:t>6. Acepta a tu hijo tal y como es.</a:t>
            </a:r>
            <a:endParaRPr lang="es-MX" dirty="0"/>
          </a:p>
        </p:txBody>
      </p:sp>
      <p:sp>
        <p:nvSpPr>
          <p:cNvPr id="3" name="2 Marcador de contenido"/>
          <p:cNvSpPr>
            <a:spLocks noGrp="1"/>
          </p:cNvSpPr>
          <p:nvPr>
            <p:ph idx="1"/>
          </p:nvPr>
        </p:nvSpPr>
        <p:spPr>
          <a:xfrm>
            <a:off x="571472" y="1428736"/>
            <a:ext cx="7239000" cy="2936368"/>
          </a:xfrm>
        </p:spPr>
        <p:txBody>
          <a:bodyPr>
            <a:normAutofit/>
          </a:bodyPr>
          <a:lstStyle/>
          <a:p>
            <a:pPr indent="0" algn="just">
              <a:buNone/>
            </a:pPr>
            <a:r>
              <a:rPr lang="es-MX" sz="1800" dirty="0" smtClean="0">
                <a:latin typeface="+mj-lt"/>
              </a:rPr>
              <a:t>Cada hijo posee una personalidad propia que hay que aprender a respetar. A veces los padres se sienten defraudados porque su hijo no parece mostrar esas cualidades que ellos ansiaban ver reflejadas en él; entonces se ponen nerviosos y experimentan una cierta sensación de rechazo, que llega a ser muy frustrante para todos. Pero el niño debe ser aceptado y querido tal y como es, sin tratar de cambiar sus aptitudes. No hay que crear demasiadas expectativas con respecto a los hijos ni hacer planes de futuro. Nuestros deseos no tienen por qué coincidir con sus preferencias.</a:t>
            </a:r>
          </a:p>
          <a:p>
            <a:endParaRPr lang="es-MX"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http://meconfirmo.files.wordpress.com/2011/05/familia.jpg?w=500&amp;h=374"/>
          <p:cNvPicPr>
            <a:picLocks noChangeAspect="1" noChangeArrowheads="1"/>
          </p:cNvPicPr>
          <p:nvPr/>
        </p:nvPicPr>
        <p:blipFill>
          <a:blip r:embed="rId2" cstate="print">
            <a:lum bright="40000" contrast="10000"/>
          </a:blip>
          <a:srcRect l="12586" r="12586"/>
          <a:stretch>
            <a:fillRect/>
          </a:stretch>
        </p:blipFill>
        <p:spPr bwMode="auto">
          <a:xfrm>
            <a:off x="5580112" y="4293096"/>
            <a:ext cx="2568348" cy="2564904"/>
          </a:xfrm>
          <a:prstGeom prst="rect">
            <a:avLst/>
          </a:prstGeom>
          <a:noFill/>
        </p:spPr>
      </p:pic>
      <p:sp>
        <p:nvSpPr>
          <p:cNvPr id="2" name="1 Título"/>
          <p:cNvSpPr>
            <a:spLocks noGrp="1"/>
          </p:cNvSpPr>
          <p:nvPr>
            <p:ph type="title"/>
          </p:nvPr>
        </p:nvSpPr>
        <p:spPr>
          <a:xfrm>
            <a:off x="500034" y="0"/>
            <a:ext cx="7239000" cy="1143000"/>
          </a:xfrm>
        </p:spPr>
        <p:txBody>
          <a:bodyPr>
            <a:normAutofit fontScale="90000"/>
          </a:bodyPr>
          <a:lstStyle/>
          <a:p>
            <a:pPr algn="ctr"/>
            <a:r>
              <a:rPr lang="es-MX" dirty="0" smtClean="0"/>
              <a:t>7. Enséñale a valorar y respetar lo que le rodea.</a:t>
            </a:r>
            <a:endParaRPr lang="es-MX" dirty="0"/>
          </a:p>
        </p:txBody>
      </p:sp>
      <p:sp>
        <p:nvSpPr>
          <p:cNvPr id="3" name="2 Marcador de contenido"/>
          <p:cNvSpPr>
            <a:spLocks noGrp="1"/>
          </p:cNvSpPr>
          <p:nvPr>
            <p:ph idx="1"/>
          </p:nvPr>
        </p:nvSpPr>
        <p:spPr>
          <a:xfrm>
            <a:off x="500034" y="1428736"/>
            <a:ext cx="7239000" cy="4088496"/>
          </a:xfrm>
        </p:spPr>
        <p:txBody>
          <a:bodyPr>
            <a:normAutofit/>
          </a:bodyPr>
          <a:lstStyle/>
          <a:p>
            <a:pPr indent="0" algn="just">
              <a:buNone/>
            </a:pPr>
            <a:r>
              <a:rPr lang="es-MX" sz="1800" dirty="0" smtClean="0"/>
              <a:t>Un niño es lo suficientemente inteligente como para asimilar a la perfección los hábitos que le enseñan sus padres. No es preciso mantener un ambiente de disciplina exagerada, sino una buena dosis de constancia y naturalidad. Si se le enseña a respetar las pequeñas cosas -ese jarrón de porcelana que podría romper y hacerse daño con él, por ejemplo-, irá aprendiendo a respetar su entorno y a las personas que le rodean. Muchos niños tienen tantos juguetes que acaban por no valorar ninguno. A menudo son los propios padres quienes, como respuesta a las carencias que ellos tuvieron, fomentan esa cultura de la abundancia. Lo ideal sería que poseyeran sólo aquellos juguetes con los que sean capaces de jugar y mantener cierto interés. Guardar algunos juguetes para más adelante puede ser una buena medida para que no se vea desbordado y aprenda a valorarlos.</a:t>
            </a:r>
            <a:endParaRPr lang="es-MX" sz="1800" dirty="0"/>
          </a:p>
        </p:txBody>
      </p:sp>
      <p:pic>
        <p:nvPicPr>
          <p:cNvPr id="47106" name="Picture 2" descr="http://t3.gstatic.com/images?q=tbn:ANd9GcSJtznPEyv_dTUh1fGvX4hfpHZmaLUjWcQfxCMjd4uTq5-skqejEyeiuSg">
            <a:hlinkClick r:id="rId3"/>
          </p:cNvPr>
          <p:cNvPicPr>
            <a:picLocks noChangeAspect="1" noChangeArrowheads="1"/>
          </p:cNvPicPr>
          <p:nvPr/>
        </p:nvPicPr>
        <p:blipFill>
          <a:blip r:embed="rId4" cstate="print"/>
          <a:srcRect/>
          <a:stretch>
            <a:fillRect/>
          </a:stretch>
        </p:blipFill>
        <p:spPr bwMode="auto">
          <a:xfrm>
            <a:off x="395536" y="5619109"/>
            <a:ext cx="2160240" cy="945105"/>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ttp://t2.gstatic.com/images?q=tbn:ANd9GcS8VAEbfSx0KM_8ItwFa2qheXtgkLOj-aVqW7t1mZVRXf7FxcEZbO3eFeQ">
            <a:hlinkClick r:id="rId2"/>
          </p:cNvPr>
          <p:cNvPicPr>
            <a:picLocks noChangeAspect="1" noChangeArrowheads="1"/>
          </p:cNvPicPr>
          <p:nvPr/>
        </p:nvPicPr>
        <p:blipFill>
          <a:blip r:embed="rId3" cstate="print"/>
          <a:srcRect/>
          <a:stretch>
            <a:fillRect/>
          </a:stretch>
        </p:blipFill>
        <p:spPr bwMode="auto">
          <a:xfrm>
            <a:off x="5076056" y="4365104"/>
            <a:ext cx="3071834" cy="2180014"/>
          </a:xfrm>
          <a:prstGeom prst="rect">
            <a:avLst/>
          </a:prstGeom>
          <a:noFill/>
        </p:spPr>
      </p:pic>
      <p:pic>
        <p:nvPicPr>
          <p:cNvPr id="4" name="Picture 9" descr="http://meconfirmo.files.wordpress.com/2011/05/familia.jpg?w=500&amp;h=374"/>
          <p:cNvPicPr>
            <a:picLocks noChangeAspect="1" noChangeArrowheads="1"/>
          </p:cNvPicPr>
          <p:nvPr/>
        </p:nvPicPr>
        <p:blipFill>
          <a:blip r:embed="rId4" cstate="print"/>
          <a:srcRect l="12586" r="12586"/>
          <a:stretch>
            <a:fillRect/>
          </a:stretch>
        </p:blipFill>
        <p:spPr bwMode="auto">
          <a:xfrm>
            <a:off x="179512" y="4437112"/>
            <a:ext cx="2000264" cy="2000264"/>
          </a:xfrm>
          <a:prstGeom prst="rect">
            <a:avLst/>
          </a:prstGeom>
          <a:noFill/>
        </p:spPr>
      </p:pic>
      <p:sp>
        <p:nvSpPr>
          <p:cNvPr id="2" name="1 Título"/>
          <p:cNvSpPr>
            <a:spLocks noGrp="1"/>
          </p:cNvSpPr>
          <p:nvPr>
            <p:ph type="title"/>
          </p:nvPr>
        </p:nvSpPr>
        <p:spPr/>
        <p:txBody>
          <a:bodyPr>
            <a:normAutofit fontScale="90000"/>
          </a:bodyPr>
          <a:lstStyle/>
          <a:p>
            <a:pPr algn="ctr"/>
            <a:r>
              <a:rPr lang="es-MX" dirty="0" smtClean="0"/>
              <a:t>8. Los castigos no le sirven para nada.</a:t>
            </a:r>
            <a:endParaRPr lang="es-MX" dirty="0"/>
          </a:p>
        </p:txBody>
      </p:sp>
      <p:sp>
        <p:nvSpPr>
          <p:cNvPr id="3" name="2 Marcador de contenido"/>
          <p:cNvSpPr>
            <a:spLocks noGrp="1"/>
          </p:cNvSpPr>
          <p:nvPr>
            <p:ph idx="1"/>
          </p:nvPr>
        </p:nvSpPr>
        <p:spPr>
          <a:xfrm>
            <a:off x="539552" y="2276872"/>
            <a:ext cx="7239000" cy="2215718"/>
          </a:xfrm>
        </p:spPr>
        <p:txBody>
          <a:bodyPr/>
          <a:lstStyle/>
          <a:p>
            <a:pPr indent="0" algn="just">
              <a:buNone/>
            </a:pPr>
            <a:r>
              <a:rPr lang="es-MX" sz="1800" dirty="0" smtClean="0"/>
              <a:t>Los niños suelen recordar muy bien los castigos, pero olvidan qué hicieron para "merecerlos". Aunque estas pequeñas penalizaciones estén adecuadas a su edad, si se convierten en técnica educativa habitual, nuestros hijos pueden volverse increíblemente imaginativos. Disfrazarán sus actos negativos y tratarán de ocultarlos. Podemos ofrecerles una conducta aceptable con otras alternativas.</a:t>
            </a:r>
          </a:p>
          <a:p>
            <a:endParaRPr lang="es-MX"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ttp://t2.gstatic.com/images?q=tbn:ANd9GcS8VAEbfSx0KM_8ItwFa2qheXtgkLOj-aVqW7t1mZVRXf7FxcEZbO3eFeQ">
            <a:hlinkClick r:id="rId3"/>
          </p:cNvPr>
          <p:cNvPicPr>
            <a:picLocks noChangeAspect="1" noChangeArrowheads="1"/>
          </p:cNvPicPr>
          <p:nvPr/>
        </p:nvPicPr>
        <p:blipFill>
          <a:blip r:embed="rId4" cstate="print"/>
          <a:srcRect/>
          <a:stretch>
            <a:fillRect/>
          </a:stretch>
        </p:blipFill>
        <p:spPr bwMode="auto">
          <a:xfrm>
            <a:off x="6340164" y="5589240"/>
            <a:ext cx="1787796" cy="1268760"/>
          </a:xfrm>
          <a:prstGeom prst="rect">
            <a:avLst/>
          </a:prstGeom>
          <a:noFill/>
        </p:spPr>
      </p:pic>
      <p:sp>
        <p:nvSpPr>
          <p:cNvPr id="2" name="1 Título"/>
          <p:cNvSpPr>
            <a:spLocks noGrp="1"/>
          </p:cNvSpPr>
          <p:nvPr>
            <p:ph type="title"/>
          </p:nvPr>
        </p:nvSpPr>
        <p:spPr>
          <a:xfrm>
            <a:off x="-180528" y="188640"/>
            <a:ext cx="8686800" cy="534370"/>
          </a:xfrm>
        </p:spPr>
        <p:txBody>
          <a:bodyPr>
            <a:normAutofit fontScale="90000"/>
          </a:bodyPr>
          <a:lstStyle/>
          <a:p>
            <a:pPr algn="ctr"/>
            <a:r>
              <a:rPr lang="es-MX" dirty="0" smtClean="0"/>
              <a:t>9. Prohíbele menos, elógiale más</a:t>
            </a:r>
            <a:endParaRPr lang="es-MX" dirty="0"/>
          </a:p>
        </p:txBody>
      </p:sp>
      <p:sp>
        <p:nvSpPr>
          <p:cNvPr id="3" name="2 Marcador de contenido"/>
          <p:cNvSpPr>
            <a:spLocks noGrp="1"/>
          </p:cNvSpPr>
          <p:nvPr>
            <p:ph idx="1"/>
          </p:nvPr>
        </p:nvSpPr>
        <p:spPr>
          <a:xfrm>
            <a:off x="467544" y="2780928"/>
            <a:ext cx="7427168" cy="3229530"/>
          </a:xfrm>
        </p:spPr>
        <p:txBody>
          <a:bodyPr>
            <a:normAutofit lnSpcReduction="10000"/>
          </a:bodyPr>
          <a:lstStyle/>
          <a:p>
            <a:pPr indent="0" algn="just">
              <a:buNone/>
            </a:pPr>
            <a:r>
              <a:rPr lang="es-MX" sz="1900" dirty="0" smtClean="0"/>
              <a:t>Para un hijo es tremendamente estimulante saber que sus padres son conscientes de sus progresos y que además se sienten orgullosos de él. No hay que escatimar piropos cuando el caso lo requiera, sino decirle que lo está haciendo muy bien y que siga por ese camino. Reconocer y alabar es mucho mejor que lo que se suele hacer habitualmente: intervenir sólo para regañar. Siempre mencionamos sus pequeñas travesuras de cada día. ¿Por qué no hacemos lo contrario? Si, con un gesto cariñoso o un ratito de atención resaltamos todo lo positivo que nuestros hijos hayan realizado, obtendremos mejores resultados.</a:t>
            </a:r>
          </a:p>
          <a:p>
            <a:endParaRPr lang="es-MX" dirty="0"/>
          </a:p>
        </p:txBody>
      </p:sp>
      <p:pic>
        <p:nvPicPr>
          <p:cNvPr id="4" name="Picture 9" descr="http://meconfirmo.files.wordpress.com/2011/05/familia.jpg?w=500&amp;h=374"/>
          <p:cNvPicPr>
            <a:picLocks noChangeAspect="1" noChangeArrowheads="1"/>
          </p:cNvPicPr>
          <p:nvPr/>
        </p:nvPicPr>
        <p:blipFill>
          <a:blip r:embed="rId5" cstate="print"/>
          <a:srcRect l="12586" r="12586"/>
          <a:stretch>
            <a:fillRect/>
          </a:stretch>
        </p:blipFill>
        <p:spPr bwMode="auto">
          <a:xfrm>
            <a:off x="2928926" y="642918"/>
            <a:ext cx="2428892" cy="2066002"/>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t2.gstatic.com/images?q=tbn:ANd9GcTi46GUjO20TxUZv_6IdOjUFpBl2Ul707b0Ozgz49Qr_Zj5lZeZkUzNIQ">
            <a:hlinkClick r:id="rId2"/>
          </p:cNvPr>
          <p:cNvPicPr>
            <a:picLocks noChangeAspect="1" noChangeArrowheads="1"/>
          </p:cNvPicPr>
          <p:nvPr/>
        </p:nvPicPr>
        <p:blipFill>
          <a:blip r:embed="rId3" cstate="print"/>
          <a:srcRect/>
          <a:stretch>
            <a:fillRect/>
          </a:stretch>
        </p:blipFill>
        <p:spPr bwMode="auto">
          <a:xfrm>
            <a:off x="214282" y="357166"/>
            <a:ext cx="1076325" cy="981076"/>
          </a:xfrm>
          <a:prstGeom prst="rect">
            <a:avLst/>
          </a:prstGeom>
          <a:noFill/>
        </p:spPr>
      </p:pic>
      <p:pic>
        <p:nvPicPr>
          <p:cNvPr id="9" name="Picture 2" descr="http://t2.gstatic.com/images?q=tbn:ANd9GcTi46GUjO20TxUZv_6IdOjUFpBl2Ul707b0Ozgz49Qr_Zj5lZeZkUzNIQ">
            <a:hlinkClick r:id="rId2"/>
          </p:cNvPr>
          <p:cNvPicPr>
            <a:picLocks noChangeAspect="1" noChangeArrowheads="1"/>
          </p:cNvPicPr>
          <p:nvPr/>
        </p:nvPicPr>
        <p:blipFill>
          <a:blip r:embed="rId3" cstate="print"/>
          <a:srcRect/>
          <a:stretch>
            <a:fillRect/>
          </a:stretch>
        </p:blipFill>
        <p:spPr bwMode="auto">
          <a:xfrm>
            <a:off x="7358082" y="1357298"/>
            <a:ext cx="1500198" cy="1367439"/>
          </a:xfrm>
          <a:prstGeom prst="rect">
            <a:avLst/>
          </a:prstGeom>
          <a:noFill/>
        </p:spPr>
      </p:pic>
      <p:pic>
        <p:nvPicPr>
          <p:cNvPr id="44036" name="Picture 4" descr="http://t2.gstatic.com/images?q=tbn:ANd9GcS8VAEbfSx0KM_8ItwFa2qheXtgkLOj-aVqW7t1mZVRXf7FxcEZbO3eFeQ">
            <a:hlinkClick r:id="rId4"/>
          </p:cNvPr>
          <p:cNvPicPr>
            <a:picLocks noChangeAspect="1" noChangeArrowheads="1"/>
          </p:cNvPicPr>
          <p:nvPr/>
        </p:nvPicPr>
        <p:blipFill>
          <a:blip r:embed="rId5" cstate="print"/>
          <a:srcRect/>
          <a:stretch>
            <a:fillRect/>
          </a:stretch>
        </p:blipFill>
        <p:spPr bwMode="auto">
          <a:xfrm>
            <a:off x="899592" y="5301208"/>
            <a:ext cx="1990726" cy="1412775"/>
          </a:xfrm>
          <a:prstGeom prst="rect">
            <a:avLst/>
          </a:prstGeom>
          <a:noFill/>
        </p:spPr>
      </p:pic>
      <p:pic>
        <p:nvPicPr>
          <p:cNvPr id="44038" name="Picture 6" descr="http://t3.gstatic.com/images?q=tbn:ANd9GcQqZBQQO1OASdOwFlBiRfks-L0hm0oQJz3jfX9Gm_MilT0wDIhNrY0euaw">
            <a:hlinkClick r:id="rId6"/>
          </p:cNvPr>
          <p:cNvPicPr>
            <a:picLocks noChangeAspect="1" noChangeArrowheads="1"/>
          </p:cNvPicPr>
          <p:nvPr/>
        </p:nvPicPr>
        <p:blipFill>
          <a:blip r:embed="rId7" cstate="print"/>
          <a:srcRect/>
          <a:stretch>
            <a:fillRect/>
          </a:stretch>
        </p:blipFill>
        <p:spPr bwMode="auto">
          <a:xfrm>
            <a:off x="6691152" y="5157192"/>
            <a:ext cx="2121340" cy="1556792"/>
          </a:xfrm>
          <a:prstGeom prst="rect">
            <a:avLst/>
          </a:prstGeom>
          <a:noFill/>
        </p:spPr>
      </p:pic>
      <p:sp>
        <p:nvSpPr>
          <p:cNvPr id="2" name="1 Título"/>
          <p:cNvSpPr>
            <a:spLocks noGrp="1"/>
          </p:cNvSpPr>
          <p:nvPr>
            <p:ph type="title"/>
          </p:nvPr>
        </p:nvSpPr>
        <p:spPr>
          <a:xfrm>
            <a:off x="285720" y="0"/>
            <a:ext cx="7239000" cy="1143000"/>
          </a:xfrm>
        </p:spPr>
        <p:txBody>
          <a:bodyPr>
            <a:normAutofit fontScale="90000"/>
          </a:bodyPr>
          <a:lstStyle/>
          <a:p>
            <a:pPr algn="ctr"/>
            <a:r>
              <a:rPr lang="es-MX" dirty="0" smtClean="0"/>
              <a:t>10. No pierdas nunca la paciencia.</a:t>
            </a:r>
            <a:endParaRPr lang="es-MX" dirty="0"/>
          </a:p>
        </p:txBody>
      </p:sp>
      <p:sp>
        <p:nvSpPr>
          <p:cNvPr id="3" name="2 Marcador de contenido"/>
          <p:cNvSpPr>
            <a:spLocks noGrp="1"/>
          </p:cNvSpPr>
          <p:nvPr>
            <p:ph idx="1"/>
          </p:nvPr>
        </p:nvSpPr>
        <p:spPr>
          <a:xfrm>
            <a:off x="251520" y="1340768"/>
            <a:ext cx="7239000" cy="4714908"/>
          </a:xfrm>
        </p:spPr>
        <p:txBody>
          <a:bodyPr>
            <a:normAutofit/>
          </a:bodyPr>
          <a:lstStyle/>
          <a:p>
            <a:pPr indent="0" algn="just">
              <a:buNone/>
            </a:pPr>
            <a:r>
              <a:rPr lang="es-MX" sz="1800" dirty="0" smtClean="0"/>
              <a:t>Difícil, pero no imposible, Por más que parezcan estar desafiándote con sus gestos, sus palabras o sus negativas, nuestro objetivo prioritario ha de ser no perder jamás los estribos. En esos momentos, el daño que podemos hacerles es muy grande. Decirles: "No te aguanto"; "Qué tonto eres"; "Por qué no habrás salido como tu hermano" merman terriblemente su autoestima. Al igual que sucede con los adultos, los niños están muy interesados en conocer su nivel de competencia personal, y una descalificación que provenga de los mayores echa por tierra su autoconfianza. Contar hasta diez, salir de la habitación..., cualquier técnica es válida antes de reaccionar con agresividad ante una de sus travesuras. En caso de que se nos escape un insulto o una frase descalificadora, debemos pedirles perdón de inmediato. Reconocer nuestros errores también es positivo para ellos.</a:t>
            </a:r>
            <a:endParaRPr lang="es-MX" sz="18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57818" y="1428736"/>
            <a:ext cx="3429000" cy="2057400"/>
          </a:xfrm>
        </p:spPr>
        <p:txBody>
          <a:bodyPr>
            <a:normAutofit fontScale="90000"/>
          </a:bodyPr>
          <a:lstStyle/>
          <a:p>
            <a:pPr algn="ctr"/>
            <a:r>
              <a:rPr lang="es-MX" sz="4800" dirty="0" smtClean="0"/>
              <a:t>El poder del elogio</a:t>
            </a:r>
            <a:r>
              <a:rPr lang="es-MX" dirty="0" smtClean="0"/>
              <a:t/>
            </a:r>
            <a:br>
              <a:rPr lang="es-MX" dirty="0" smtClean="0"/>
            </a:br>
            <a:endParaRPr lang="es-MX" dirty="0"/>
          </a:p>
        </p:txBody>
      </p:sp>
      <p:pic>
        <p:nvPicPr>
          <p:cNvPr id="55300" name="Picture 4" descr="http://2.bp.blogspot.com/-Dz3f_V1hLKk/TYUJFumUMSI/AAAAAAAAGRE/ttL3anWputo/s400/padre-e-hijo-mirandose-a-los-ojos.jpg">
            <a:hlinkClick r:id="rId2"/>
          </p:cNvPr>
          <p:cNvPicPr>
            <a:picLocks noGrp="1" noChangeAspect="1" noChangeArrowheads="1"/>
          </p:cNvPicPr>
          <p:nvPr>
            <p:ph type="pic" idx="1"/>
          </p:nvPr>
        </p:nvPicPr>
        <p:blipFill>
          <a:blip r:embed="rId3" cstate="print"/>
          <a:srcRect l="16362" r="16362"/>
          <a:stretch>
            <a:fillRect/>
          </a:stretch>
        </p:blipFill>
        <p:spPr bwMode="auto">
          <a:prstGeom prst="rect">
            <a:avLst/>
          </a:prstGeom>
          <a:noFill/>
        </p:spPr>
      </p:pic>
      <p:pic>
        <p:nvPicPr>
          <p:cNvPr id="55302" name="Picture 6" descr="http://t0.gstatic.com/images?q=tbn:ANd9GcSEBpjyxuBj22ctwaRfnM-Ushqp_OrYS2pcNz91TLSRC7CAARQguppiEC8">
            <a:hlinkClick r:id="rId4"/>
          </p:cNvPr>
          <p:cNvPicPr>
            <a:picLocks noChangeAspect="1" noChangeArrowheads="1"/>
          </p:cNvPicPr>
          <p:nvPr/>
        </p:nvPicPr>
        <p:blipFill>
          <a:blip r:embed="rId5" cstate="print"/>
          <a:srcRect/>
          <a:stretch>
            <a:fillRect/>
          </a:stretch>
        </p:blipFill>
        <p:spPr bwMode="auto">
          <a:xfrm>
            <a:off x="6072198" y="285728"/>
            <a:ext cx="1928826" cy="1275516"/>
          </a:xfrm>
          <a:prstGeom prst="rect">
            <a:avLst/>
          </a:prstGeom>
          <a:noFill/>
        </p:spPr>
      </p:pic>
      <p:pic>
        <p:nvPicPr>
          <p:cNvPr id="55304" name="Picture 8" descr="http://t2.gstatic.com/images?q=tbn:ANd9GcTEzbVtsDhwUgWbmxTTbxEqXY7VhADzd1G0nSqimRkvY3_O5_BN-Lag9w">
            <a:hlinkClick r:id="rId6"/>
          </p:cNvPr>
          <p:cNvPicPr>
            <a:picLocks noChangeAspect="1" noChangeArrowheads="1"/>
          </p:cNvPicPr>
          <p:nvPr/>
        </p:nvPicPr>
        <p:blipFill>
          <a:blip r:embed="rId7" cstate="print"/>
          <a:srcRect/>
          <a:stretch>
            <a:fillRect/>
          </a:stretch>
        </p:blipFill>
        <p:spPr bwMode="auto">
          <a:xfrm>
            <a:off x="6215074" y="3929066"/>
            <a:ext cx="1928826" cy="2641653"/>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t0.gstatic.com/images?q=tbn:ANd9GcTRBPFpQj8oZaSyUsnFOyAuHysXqQb1mFpOoyqOdQpix2NlMUHbGd_mPw">
            <a:hlinkClick r:id="rId2"/>
          </p:cNvPr>
          <p:cNvPicPr>
            <a:picLocks noChangeAspect="1" noChangeArrowheads="1"/>
          </p:cNvPicPr>
          <p:nvPr/>
        </p:nvPicPr>
        <p:blipFill>
          <a:blip r:embed="rId3" cstate="print"/>
          <a:srcRect/>
          <a:stretch>
            <a:fillRect/>
          </a:stretch>
        </p:blipFill>
        <p:spPr bwMode="auto">
          <a:xfrm>
            <a:off x="323528" y="404664"/>
            <a:ext cx="1868314" cy="1728192"/>
          </a:xfrm>
          <a:prstGeom prst="rect">
            <a:avLst/>
          </a:prstGeom>
          <a:noFill/>
        </p:spPr>
      </p:pic>
      <p:pic>
        <p:nvPicPr>
          <p:cNvPr id="59402" name="Picture 10" descr="http://t0.gstatic.com/images?q=tbn:ANd9GcSBhVDV-VwsSl2bEfI7UwrXZdKuvCfKBnQZmGz9VkmUBSyIezuKMPOpJw">
            <a:hlinkClick r:id="rId4"/>
          </p:cNvPr>
          <p:cNvPicPr>
            <a:picLocks noChangeAspect="1" noChangeArrowheads="1"/>
          </p:cNvPicPr>
          <p:nvPr/>
        </p:nvPicPr>
        <p:blipFill>
          <a:blip r:embed="rId5" cstate="print"/>
          <a:srcRect/>
          <a:stretch>
            <a:fillRect/>
          </a:stretch>
        </p:blipFill>
        <p:spPr bwMode="auto">
          <a:xfrm>
            <a:off x="3868580" y="4509120"/>
            <a:ext cx="2215588" cy="2079378"/>
          </a:xfrm>
          <a:prstGeom prst="rect">
            <a:avLst/>
          </a:prstGeom>
          <a:noFill/>
        </p:spPr>
      </p:pic>
      <p:pic>
        <p:nvPicPr>
          <p:cNvPr id="59400" name="Picture 8" descr="http://t3.gstatic.com/images?q=tbn:ANd9GcTCz5WpfOQvDyUMR_NApr_zhVFx9p7o68NSIudm6wFyOPUHuy0n3B01CA">
            <a:hlinkClick r:id="rId6"/>
          </p:cNvPr>
          <p:cNvPicPr>
            <a:picLocks noChangeAspect="1" noChangeArrowheads="1"/>
          </p:cNvPicPr>
          <p:nvPr/>
        </p:nvPicPr>
        <p:blipFill>
          <a:blip r:embed="rId7" cstate="print"/>
          <a:srcRect/>
          <a:stretch>
            <a:fillRect/>
          </a:stretch>
        </p:blipFill>
        <p:spPr bwMode="auto">
          <a:xfrm>
            <a:off x="6948264" y="4149080"/>
            <a:ext cx="1928794" cy="2359495"/>
          </a:xfrm>
          <a:prstGeom prst="rect">
            <a:avLst/>
          </a:prstGeom>
          <a:noFill/>
        </p:spPr>
      </p:pic>
      <p:sp>
        <p:nvSpPr>
          <p:cNvPr id="2" name="1 Título"/>
          <p:cNvSpPr>
            <a:spLocks noGrp="1"/>
          </p:cNvSpPr>
          <p:nvPr>
            <p:ph type="title"/>
          </p:nvPr>
        </p:nvSpPr>
        <p:spPr>
          <a:xfrm>
            <a:off x="1214414" y="214290"/>
            <a:ext cx="6115064" cy="820122"/>
          </a:xfrm>
        </p:spPr>
        <p:txBody>
          <a:bodyPr/>
          <a:lstStyle/>
          <a:p>
            <a:pPr algn="ctr"/>
            <a:r>
              <a:rPr lang="es-MX" dirty="0" smtClean="0"/>
              <a:t>¿Qué es el elogio?</a:t>
            </a:r>
          </a:p>
        </p:txBody>
      </p:sp>
      <p:sp>
        <p:nvSpPr>
          <p:cNvPr id="3" name="2 Marcador de contenido"/>
          <p:cNvSpPr>
            <a:spLocks noGrp="1"/>
          </p:cNvSpPr>
          <p:nvPr>
            <p:ph idx="1"/>
          </p:nvPr>
        </p:nvSpPr>
        <p:spPr>
          <a:xfrm>
            <a:off x="395536" y="2204864"/>
            <a:ext cx="7239000" cy="2286016"/>
          </a:xfrm>
        </p:spPr>
        <p:txBody>
          <a:bodyPr>
            <a:normAutofit/>
          </a:bodyPr>
          <a:lstStyle/>
          <a:p>
            <a:pPr indent="0" algn="just">
              <a:buNone/>
            </a:pPr>
            <a:r>
              <a:rPr lang="es-MX" sz="1800" dirty="0" smtClean="0"/>
              <a:t>El elogio se muestra de varias maneras, como usar palabras alabadoras, expresiones faciales agradables, o gestos cariñosos como un abrazo. Estas cosas generan el autoestima en las demás personas, orgullo en sí mismo, y la sensación de estar logrando cosas positivas. Cuando los papás elogian a sus niños, les ayudan a entender que son buenas personas y que todo lo que han hecho y lo que harán es bueno y valioso.</a:t>
            </a:r>
          </a:p>
          <a:p>
            <a:endParaRPr lang="es-MX" dirty="0"/>
          </a:p>
        </p:txBody>
      </p:sp>
      <p:pic>
        <p:nvPicPr>
          <p:cNvPr id="59396" name="Picture 4" descr="http://t2.gstatic.com/images?q=tbn:ANd9GcQAnV39Qx_ZqZz8Yete8fQWoPevSwl5bNI8FzMgI6_7Rcs1a-Mota07rA">
            <a:hlinkClick r:id="rId8"/>
          </p:cNvPr>
          <p:cNvPicPr>
            <a:picLocks noChangeAspect="1" noChangeArrowheads="1"/>
          </p:cNvPicPr>
          <p:nvPr/>
        </p:nvPicPr>
        <p:blipFill>
          <a:blip r:embed="rId9" cstate="print"/>
          <a:srcRect/>
          <a:stretch>
            <a:fillRect/>
          </a:stretch>
        </p:blipFill>
        <p:spPr bwMode="auto">
          <a:xfrm>
            <a:off x="6804248" y="476672"/>
            <a:ext cx="2054353" cy="1640171"/>
          </a:xfrm>
          <a:prstGeom prst="rect">
            <a:avLst/>
          </a:prstGeom>
          <a:noFill/>
        </p:spPr>
      </p:pic>
      <p:pic>
        <p:nvPicPr>
          <p:cNvPr id="59398" name="Picture 6" descr="http://t1.gstatic.com/images?q=tbn:ANd9GcTIuraTcHHvAfpV71d6ZmrMgav-y3MtJYYpJIaJbDlvn7FA3xZu2UiC4gs">
            <a:hlinkClick r:id="rId10"/>
          </p:cNvPr>
          <p:cNvPicPr>
            <a:picLocks noChangeAspect="1" noChangeArrowheads="1"/>
          </p:cNvPicPr>
          <p:nvPr/>
        </p:nvPicPr>
        <p:blipFill>
          <a:blip r:embed="rId11" cstate="print"/>
          <a:srcRect/>
          <a:stretch>
            <a:fillRect/>
          </a:stretch>
        </p:blipFill>
        <p:spPr bwMode="auto">
          <a:xfrm>
            <a:off x="323528" y="4698706"/>
            <a:ext cx="2376264" cy="1904938"/>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115616" y="188640"/>
            <a:ext cx="7239000" cy="1143000"/>
          </a:xfrm>
        </p:spPr>
        <p:txBody>
          <a:bodyPr>
            <a:normAutofit fontScale="90000"/>
          </a:bodyPr>
          <a:lstStyle/>
          <a:p>
            <a:pPr algn="ctr"/>
            <a:r>
              <a:rPr lang="es-MX" dirty="0" smtClean="0"/>
              <a:t>El elogio es muy importante</a:t>
            </a:r>
            <a:br>
              <a:rPr lang="es-MX" dirty="0" smtClean="0"/>
            </a:br>
            <a:endParaRPr lang="es-MX" dirty="0"/>
          </a:p>
        </p:txBody>
      </p:sp>
      <p:sp>
        <p:nvSpPr>
          <p:cNvPr id="3" name="2 Marcador de contenido"/>
          <p:cNvSpPr>
            <a:spLocks noGrp="1"/>
          </p:cNvSpPr>
          <p:nvPr>
            <p:ph idx="1"/>
          </p:nvPr>
        </p:nvSpPr>
        <p:spPr>
          <a:xfrm>
            <a:off x="395536" y="2636912"/>
            <a:ext cx="7239000" cy="2179624"/>
          </a:xfrm>
        </p:spPr>
        <p:txBody>
          <a:bodyPr/>
          <a:lstStyle/>
          <a:p>
            <a:pPr indent="0" algn="just">
              <a:buNone/>
            </a:pPr>
            <a:r>
              <a:rPr lang="es-MX" sz="1800" dirty="0" smtClean="0"/>
              <a:t>Les enseña a los niños que su forma de ser y todo lo que ellos hacen les agrada mucho a sus padres.</a:t>
            </a:r>
          </a:p>
          <a:p>
            <a:pPr indent="0" algn="just">
              <a:buNone/>
            </a:pPr>
            <a:r>
              <a:rPr lang="es-MX" sz="1800" dirty="0" smtClean="0"/>
              <a:t>Les ayuda desarrollar la autoestima. Los niños con buena autoestima se tratan bien a sí mismos y a los demás, logran mejores calificaciones en sus estudios, son más populares en la escuela, no se desaniman fácilmente y gozan de vidas mucho más productivas.</a:t>
            </a:r>
          </a:p>
          <a:p>
            <a:endParaRPr lang="es-MX" dirty="0"/>
          </a:p>
        </p:txBody>
      </p:sp>
      <p:pic>
        <p:nvPicPr>
          <p:cNvPr id="4" name="Picture 6" descr="http://t0.gstatic.com/images?q=tbn:ANd9GcSEBpjyxuBj22ctwaRfnM-Ushqp_OrYS2pcNz91TLSRC7CAARQguppiEC8">
            <a:hlinkClick r:id="rId2"/>
          </p:cNvPr>
          <p:cNvPicPr>
            <a:picLocks noChangeAspect="1" noChangeArrowheads="1"/>
          </p:cNvPicPr>
          <p:nvPr/>
        </p:nvPicPr>
        <p:blipFill>
          <a:blip r:embed="rId3" cstate="print"/>
          <a:srcRect/>
          <a:stretch>
            <a:fillRect/>
          </a:stretch>
        </p:blipFill>
        <p:spPr bwMode="auto">
          <a:xfrm>
            <a:off x="6660232" y="4869160"/>
            <a:ext cx="2268552" cy="1500174"/>
          </a:xfrm>
          <a:prstGeom prst="rect">
            <a:avLst/>
          </a:prstGeom>
          <a:noFill/>
        </p:spPr>
      </p:pic>
      <p:pic>
        <p:nvPicPr>
          <p:cNvPr id="61442" name="Picture 2" descr="http://t0.gstatic.com/images?q=tbn:ANd9GcTBo8K2QdarBk1BkczgCQAKR8WTa89i9k24zr7SZ0AiRhlFs5Evi1Q1wfhc">
            <a:hlinkClick r:id="rId4"/>
          </p:cNvPr>
          <p:cNvPicPr>
            <a:picLocks noChangeAspect="1" noChangeArrowheads="1"/>
          </p:cNvPicPr>
          <p:nvPr/>
        </p:nvPicPr>
        <p:blipFill>
          <a:blip r:embed="rId5" cstate="print"/>
          <a:srcRect/>
          <a:stretch>
            <a:fillRect/>
          </a:stretch>
        </p:blipFill>
        <p:spPr bwMode="auto">
          <a:xfrm>
            <a:off x="899592" y="5013176"/>
            <a:ext cx="2428892" cy="1478456"/>
          </a:xfrm>
          <a:prstGeom prst="rect">
            <a:avLst/>
          </a:prstGeom>
          <a:noFill/>
        </p:spPr>
      </p:pic>
      <p:pic>
        <p:nvPicPr>
          <p:cNvPr id="61444" name="Picture 4" descr="http://t1.gstatic.com/images?q=tbn:ANd9GcTJ25CwhM5uD9FntdbtZn8yWyVQ19E8EFvvXFjyvm-oJEHMz5gxyCMsvVA">
            <a:hlinkClick r:id="rId6"/>
          </p:cNvPr>
          <p:cNvPicPr>
            <a:picLocks noChangeAspect="1" noChangeArrowheads="1"/>
          </p:cNvPicPr>
          <p:nvPr/>
        </p:nvPicPr>
        <p:blipFill>
          <a:blip r:embed="rId7" cstate="print"/>
          <a:srcRect/>
          <a:stretch>
            <a:fillRect/>
          </a:stretch>
        </p:blipFill>
        <p:spPr bwMode="auto">
          <a:xfrm>
            <a:off x="7020272" y="908720"/>
            <a:ext cx="1907704" cy="1715332"/>
          </a:xfrm>
          <a:prstGeom prst="rect">
            <a:avLst/>
          </a:prstGeom>
          <a:noFill/>
        </p:spPr>
      </p:pic>
      <p:pic>
        <p:nvPicPr>
          <p:cNvPr id="61446" name="Picture 6" descr="http://t3.gstatic.com/images?q=tbn:ANd9GcR9aUFpYMonDbpOhx4aU-hddYfUq7T0v8_WrY1xjBvSp_7I4vR6AsIvpX8J">
            <a:hlinkClick r:id="rId8"/>
          </p:cNvPr>
          <p:cNvPicPr>
            <a:picLocks noChangeAspect="1" noChangeArrowheads="1"/>
          </p:cNvPicPr>
          <p:nvPr/>
        </p:nvPicPr>
        <p:blipFill>
          <a:blip r:embed="rId9" cstate="print"/>
          <a:srcRect/>
          <a:stretch>
            <a:fillRect/>
          </a:stretch>
        </p:blipFill>
        <p:spPr bwMode="auto">
          <a:xfrm>
            <a:off x="179512" y="764704"/>
            <a:ext cx="4248472" cy="1930666"/>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988840"/>
            <a:ext cx="7239000" cy="3655878"/>
          </a:xfrm>
        </p:spPr>
        <p:txBody>
          <a:bodyPr>
            <a:normAutofit/>
          </a:bodyPr>
          <a:lstStyle/>
          <a:p>
            <a:pPr marL="0" algn="just">
              <a:buNone/>
            </a:pPr>
            <a:r>
              <a:rPr lang="es-MX" sz="1800" dirty="0" smtClean="0"/>
              <a:t>Hay dos tipos de elogio: el elogio por </a:t>
            </a:r>
            <a:r>
              <a:rPr lang="es-MX" sz="1800" b="1" dirty="0" smtClean="0">
                <a:solidFill>
                  <a:srgbClr val="0070C0"/>
                </a:solidFill>
                <a:latin typeface="Arial" pitchFamily="34" charset="0"/>
                <a:cs typeface="Arial" pitchFamily="34" charset="0"/>
              </a:rPr>
              <a:t>ser</a:t>
            </a:r>
            <a:r>
              <a:rPr lang="es-MX" sz="1800" dirty="0" smtClean="0"/>
              <a:t> y el elogio por </a:t>
            </a:r>
            <a:r>
              <a:rPr lang="es-MX" sz="1800" b="1" dirty="0" smtClean="0">
                <a:solidFill>
                  <a:srgbClr val="0070C0"/>
                </a:solidFill>
              </a:rPr>
              <a:t>hacer.</a:t>
            </a:r>
          </a:p>
          <a:p>
            <a:pPr marL="0" algn="just">
              <a:buNone/>
            </a:pPr>
            <a:endParaRPr lang="es-MX" sz="1800" b="1" dirty="0" smtClean="0">
              <a:solidFill>
                <a:srgbClr val="0070C0"/>
              </a:solidFill>
            </a:endParaRPr>
          </a:p>
          <a:p>
            <a:pPr marL="0" algn="just">
              <a:buNone/>
            </a:pPr>
            <a:r>
              <a:rPr lang="es-MX" sz="1800" b="1" dirty="0" smtClean="0">
                <a:solidFill>
                  <a:srgbClr val="0070C0"/>
                </a:solidFill>
              </a:rPr>
              <a:t>El elogio por ser </a:t>
            </a:r>
            <a:r>
              <a:rPr lang="es-MX" sz="1800" dirty="0" smtClean="0"/>
              <a:t>se ofrece a un niño por el simple hecho de ser él o ella. Este tipo de elogio le deja saber que siempre vale mucho y que usted lo ama, no importa lo que pase. Este tipo de elogio siempre es bueno y se puede ofrecer todo el tiempo.</a:t>
            </a:r>
          </a:p>
          <a:p>
            <a:pPr algn="just">
              <a:buNone/>
            </a:pPr>
            <a:endParaRPr lang="es-MX" sz="1800" dirty="0" smtClean="0"/>
          </a:p>
          <a:p>
            <a:pPr marL="0" algn="just">
              <a:buNone/>
            </a:pPr>
            <a:r>
              <a:rPr lang="es-MX" sz="1800" b="1" dirty="0" smtClean="0">
                <a:solidFill>
                  <a:srgbClr val="0070C0"/>
                </a:solidFill>
              </a:rPr>
              <a:t>El elogio por hacer </a:t>
            </a:r>
            <a:r>
              <a:rPr lang="es-MX" sz="1800" dirty="0" smtClean="0"/>
              <a:t>se le da a un niño para reconocer algo bueno que ha hecho. Este tipo de elogio le deja entender al niño que a usted le gusta su comportamiento y sus esfuerzos. Recuerde que a los niños les da mucha satisfacción agradar a sus padres.</a:t>
            </a:r>
            <a:endParaRPr lang="es-MX" sz="1800" dirty="0"/>
          </a:p>
        </p:txBody>
      </p:sp>
      <p:pic>
        <p:nvPicPr>
          <p:cNvPr id="62472" name="Picture 8" descr="http://t1.gstatic.com/images?q=tbn:ANd9GcTY7Op3WSztyAgsmy9M9DMi-rPwMIXnDyasy_ZKLXZzbpKxZzKlQsSALQ">
            <a:hlinkClick r:id="rId2"/>
          </p:cNvPr>
          <p:cNvPicPr>
            <a:picLocks noChangeAspect="1" noChangeArrowheads="1"/>
          </p:cNvPicPr>
          <p:nvPr/>
        </p:nvPicPr>
        <p:blipFill>
          <a:blip r:embed="rId3" cstate="print"/>
          <a:srcRect/>
          <a:stretch>
            <a:fillRect/>
          </a:stretch>
        </p:blipFill>
        <p:spPr bwMode="auto">
          <a:xfrm>
            <a:off x="3635896" y="5341510"/>
            <a:ext cx="1296144" cy="1516490"/>
          </a:xfrm>
          <a:prstGeom prst="rect">
            <a:avLst/>
          </a:prstGeom>
          <a:noFill/>
        </p:spPr>
      </p:pic>
      <p:pic>
        <p:nvPicPr>
          <p:cNvPr id="62468" name="Picture 4" descr="http://t0.gstatic.com/images?q=tbn:ANd9GcTIId5ItOJPcYjhedeYLk4WenHjaOYG0BVmmlufJlWjBvXRQIyaYIAhWA">
            <a:hlinkClick r:id="rId4"/>
          </p:cNvPr>
          <p:cNvPicPr>
            <a:picLocks noChangeAspect="1" noChangeArrowheads="1"/>
          </p:cNvPicPr>
          <p:nvPr/>
        </p:nvPicPr>
        <p:blipFill>
          <a:blip r:embed="rId5" cstate="print"/>
          <a:srcRect/>
          <a:stretch>
            <a:fillRect/>
          </a:stretch>
        </p:blipFill>
        <p:spPr bwMode="auto">
          <a:xfrm>
            <a:off x="0" y="5857875"/>
            <a:ext cx="981075" cy="1000125"/>
          </a:xfrm>
          <a:prstGeom prst="rect">
            <a:avLst/>
          </a:prstGeom>
          <a:noFill/>
        </p:spPr>
      </p:pic>
      <p:sp>
        <p:nvSpPr>
          <p:cNvPr id="2" name="1 Título"/>
          <p:cNvSpPr>
            <a:spLocks noGrp="1"/>
          </p:cNvSpPr>
          <p:nvPr>
            <p:ph type="title"/>
          </p:nvPr>
        </p:nvSpPr>
        <p:spPr>
          <a:xfrm>
            <a:off x="428596" y="785794"/>
            <a:ext cx="7239000" cy="1071570"/>
          </a:xfrm>
        </p:spPr>
        <p:txBody>
          <a:bodyPr>
            <a:normAutofit fontScale="90000"/>
          </a:bodyPr>
          <a:lstStyle/>
          <a:p>
            <a:r>
              <a:rPr lang="es-MX" dirty="0" smtClean="0"/>
              <a:t>Los dos tipos del elogio: uno por ser y otro por hacer</a:t>
            </a:r>
            <a:br>
              <a:rPr lang="es-MX" dirty="0" smtClean="0"/>
            </a:br>
            <a:endParaRPr lang="es-MX" dirty="0"/>
          </a:p>
        </p:txBody>
      </p:sp>
      <p:pic>
        <p:nvPicPr>
          <p:cNvPr id="62466" name="Picture 2" descr="http://t0.gstatic.com/images?q=tbn:ANd9GcRUSPUOFqtoyrbUVw-iKnRwn13x4p-5Y0ZNgt5Ve7hoa3m6Yc7-2hAkxA">
            <a:hlinkClick r:id="rId6"/>
          </p:cNvPr>
          <p:cNvPicPr>
            <a:picLocks noChangeAspect="1" noChangeArrowheads="1"/>
          </p:cNvPicPr>
          <p:nvPr/>
        </p:nvPicPr>
        <p:blipFill>
          <a:blip r:embed="rId7" cstate="print"/>
          <a:srcRect/>
          <a:stretch>
            <a:fillRect/>
          </a:stretch>
        </p:blipFill>
        <p:spPr bwMode="auto">
          <a:xfrm>
            <a:off x="7452320" y="5157192"/>
            <a:ext cx="1500166" cy="1500167"/>
          </a:xfrm>
          <a:prstGeom prst="rect">
            <a:avLst/>
          </a:prstGeom>
          <a:noFill/>
        </p:spPr>
      </p:pic>
      <p:pic>
        <p:nvPicPr>
          <p:cNvPr id="62470" name="Picture 6" descr="http://t3.gstatic.com/images?q=tbn:ANd9GcQe6WolI-Utcb2QVQYnFbbMTqZcpey1GUhppOB29jJ-8vgXo_fkFKdRR6Y">
            <a:hlinkClick r:id="rId8"/>
          </p:cNvPr>
          <p:cNvPicPr>
            <a:picLocks noChangeAspect="1" noChangeArrowheads="1"/>
          </p:cNvPicPr>
          <p:nvPr/>
        </p:nvPicPr>
        <p:blipFill>
          <a:blip r:embed="rId9" cstate="print"/>
          <a:srcRect/>
          <a:stretch>
            <a:fillRect/>
          </a:stretch>
        </p:blipFill>
        <p:spPr bwMode="auto">
          <a:xfrm>
            <a:off x="7884368" y="2132856"/>
            <a:ext cx="928694" cy="1813855"/>
          </a:xfrm>
          <a:prstGeom prst="rect">
            <a:avLst/>
          </a:prstGeom>
          <a:noFill/>
        </p:spPr>
      </p:pic>
      <p:pic>
        <p:nvPicPr>
          <p:cNvPr id="62474" name="Picture 10" descr="http://t3.gstatic.com/images?q=tbn:ANd9GcQDmw1J20Y83pCmcXGN2kNefxbzkcDh5lW28TaMlpj5t1C32EA9DAAIVA">
            <a:hlinkClick r:id="rId10"/>
          </p:cNvPr>
          <p:cNvPicPr>
            <a:picLocks noChangeAspect="1" noChangeArrowheads="1"/>
          </p:cNvPicPr>
          <p:nvPr/>
        </p:nvPicPr>
        <p:blipFill>
          <a:blip r:embed="rId11" cstate="print"/>
          <a:srcRect/>
          <a:stretch>
            <a:fillRect/>
          </a:stretch>
        </p:blipFill>
        <p:spPr bwMode="auto">
          <a:xfrm>
            <a:off x="7524328" y="476672"/>
            <a:ext cx="1390652" cy="1390653"/>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fontScale="90000"/>
          </a:bodyPr>
          <a:lstStyle/>
          <a:p>
            <a:pPr algn="ctr"/>
            <a:r>
              <a:rPr lang="es-ES_tradnl" dirty="0" smtClean="0"/>
              <a:t>Para entenderlos hay que ponernos en sus zapatos</a:t>
            </a:r>
            <a:endParaRPr lang="es-MX" dirty="0"/>
          </a:p>
        </p:txBody>
      </p:sp>
      <p:sp>
        <p:nvSpPr>
          <p:cNvPr id="5" name="4 Marcador de contenido"/>
          <p:cNvSpPr>
            <a:spLocks noGrp="1"/>
          </p:cNvSpPr>
          <p:nvPr>
            <p:ph idx="1"/>
          </p:nvPr>
        </p:nvSpPr>
        <p:spPr>
          <a:xfrm>
            <a:off x="500034" y="1714488"/>
            <a:ext cx="7239000" cy="2362584"/>
          </a:xfrm>
        </p:spPr>
        <p:txBody>
          <a:bodyPr>
            <a:normAutofit/>
          </a:bodyPr>
          <a:lstStyle/>
          <a:p>
            <a:pPr lvl="0" algn="ctr">
              <a:buNone/>
              <a:defRPr/>
            </a:pPr>
            <a:r>
              <a:rPr lang="es-MX" sz="1800" dirty="0" smtClean="0"/>
              <a:t>SE TRATA DE LA PUESTA EN AUDIO DEL PRIMER CAPITULO DE LA EXITOSA OBRA </a:t>
            </a:r>
          </a:p>
          <a:p>
            <a:pPr lvl="0" algn="ctr">
              <a:buNone/>
              <a:defRPr/>
            </a:pPr>
            <a:endParaRPr lang="es-MX" sz="1800" dirty="0" smtClean="0"/>
          </a:p>
          <a:p>
            <a:pPr lvl="0" algn="ctr">
              <a:buNone/>
              <a:defRPr/>
            </a:pPr>
            <a:r>
              <a:rPr lang="es-MX" sz="1800" dirty="0" smtClean="0"/>
              <a:t>PAPA ACERCATE SOY UN ADOLESCENTE</a:t>
            </a:r>
          </a:p>
          <a:p>
            <a:pPr lvl="0" algn="ctr">
              <a:buNone/>
              <a:defRPr/>
            </a:pPr>
            <a:endParaRPr lang="es-MX" sz="1800" dirty="0" smtClean="0"/>
          </a:p>
          <a:p>
            <a:pPr lvl="0" algn="ctr">
              <a:buNone/>
              <a:defRPr/>
            </a:pPr>
            <a:r>
              <a:rPr lang="es-MX" sz="1800" dirty="0" smtClean="0"/>
              <a:t>DEL PSICOLOGO...OSCAR SUAREZ</a:t>
            </a:r>
          </a:p>
          <a:p>
            <a:endParaRPr lang="es-MX" dirty="0"/>
          </a:p>
        </p:txBody>
      </p:sp>
      <p:pic>
        <p:nvPicPr>
          <p:cNvPr id="2050" name="Picture 2" descr="http://t0.gstatic.com/images?q=tbn:ANd9GcRsmFWGIoNN_MFY51zVDS2zDw4Kd6wMoulhPvPIRbClRmAzHY9WbE97qFI">
            <a:hlinkClick r:id="rId2"/>
          </p:cNvPr>
          <p:cNvPicPr>
            <a:picLocks noChangeAspect="1" noChangeArrowheads="1"/>
          </p:cNvPicPr>
          <p:nvPr/>
        </p:nvPicPr>
        <p:blipFill>
          <a:blip r:embed="rId3" cstate="print"/>
          <a:srcRect/>
          <a:stretch>
            <a:fillRect/>
          </a:stretch>
        </p:blipFill>
        <p:spPr bwMode="auto">
          <a:xfrm>
            <a:off x="6715140" y="3500438"/>
            <a:ext cx="2071677" cy="3107516"/>
          </a:xfrm>
          <a:prstGeom prst="rect">
            <a:avLst/>
          </a:prstGeom>
          <a:noFill/>
        </p:spPr>
      </p:pic>
      <p:pic>
        <p:nvPicPr>
          <p:cNvPr id="2052" name="Picture 4" descr="http://t3.gstatic.com/images?q=tbn:ANd9GcRVy06y7nYIChUhpMxOwVwf_eNWgbX5hj5_pWbd4xN94CIqwGKXKm1enVU">
            <a:hlinkClick r:id="rId4"/>
          </p:cNvPr>
          <p:cNvPicPr>
            <a:picLocks noChangeAspect="1" noChangeArrowheads="1"/>
          </p:cNvPicPr>
          <p:nvPr/>
        </p:nvPicPr>
        <p:blipFill>
          <a:blip r:embed="rId5" cstate="print"/>
          <a:srcRect/>
          <a:stretch>
            <a:fillRect/>
          </a:stretch>
        </p:blipFill>
        <p:spPr bwMode="auto">
          <a:xfrm>
            <a:off x="285720" y="4643446"/>
            <a:ext cx="2286016" cy="1806690"/>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o">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Urbano">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448</TotalTime>
  <Words>4118</Words>
  <Application>Microsoft Office PowerPoint</Application>
  <PresentationFormat>Presentación en pantalla (4:3)</PresentationFormat>
  <Paragraphs>157</Paragraphs>
  <Slides>41</Slides>
  <Notes>1</Notes>
  <HiddenSlides>0</HiddenSlides>
  <MMClips>0</MMClips>
  <ScaleCrop>false</ScaleCrop>
  <HeadingPairs>
    <vt:vector size="4" baseType="variant">
      <vt:variant>
        <vt:lpstr>Tema</vt:lpstr>
      </vt:variant>
      <vt:variant>
        <vt:i4>1</vt:i4>
      </vt:variant>
      <vt:variant>
        <vt:lpstr>Títulos de diapositiva</vt:lpstr>
      </vt:variant>
      <vt:variant>
        <vt:i4>41</vt:i4>
      </vt:variant>
    </vt:vector>
  </HeadingPairs>
  <TitlesOfParts>
    <vt:vector size="42" baseType="lpstr">
      <vt:lpstr>Opulento</vt:lpstr>
      <vt:lpstr>CONSEJOS PARA ACERCARME A MI HIJO  ADOLESCENTE</vt:lpstr>
      <vt:lpstr>¿Los hijos mienten ?</vt:lpstr>
      <vt:lpstr>¿Los hijos mienten ?</vt:lpstr>
      <vt:lpstr>Causas mas comunes por las cuales nuestros hijos mienten</vt:lpstr>
      <vt:lpstr>Causas mas comunes por las cuales nuestros hijos mienten</vt:lpstr>
      <vt:lpstr>Causas mas comunes por las cuales nuestros hijos mienten</vt:lpstr>
      <vt:lpstr>Causas mas comunes por las cuales nuestros hijos mienten</vt:lpstr>
      <vt:lpstr>Causas mas comunes por las cuales nuestros hijos mienten</vt:lpstr>
      <vt:lpstr>Consejos para evitar o prevenir las mentiras </vt:lpstr>
      <vt:lpstr>Diapositiva 10</vt:lpstr>
      <vt:lpstr>Para reflexionar</vt:lpstr>
      <vt:lpstr>Diapositiva 12</vt:lpstr>
      <vt:lpstr>Diapositiva 13</vt:lpstr>
      <vt:lpstr>Diapositiva 14</vt:lpstr>
      <vt:lpstr>Diapositiva 15</vt:lpstr>
      <vt:lpstr>Diapositiva 16</vt:lpstr>
      <vt:lpstr>Diapositiva 17</vt:lpstr>
      <vt:lpstr>   ORGULLO   MENSAJE PRIMERO:  "Estoy orgulloso de ti". </vt:lpstr>
      <vt:lpstr>   aquí estoy.  Mensaje segundo:  “puedes acudir a mi, siempre estaré aquí para escucharte " </vt:lpstr>
      <vt:lpstr>   COMPRENSIÓN  Mensaje TERCERO:  “QUIERO COMPRENDERTE"</vt:lpstr>
      <vt:lpstr>   Confianza  Mensaje cuarto:  “confío en ti"</vt:lpstr>
      <vt:lpstr>   Confianza  Mensaje cuarto:  “confío en ti"</vt:lpstr>
      <vt:lpstr>   cariño Mensaje quinto:  “te quiero"</vt:lpstr>
      <vt:lpstr>   cariño Mensaje quinto:  “te quiero"</vt:lpstr>
      <vt:lpstr>Diapositiva 25</vt:lpstr>
      <vt:lpstr> Diez mandamientos para ser buenos padres </vt:lpstr>
      <vt:lpstr>1. Demuéstrale lo mucho que le quieres. </vt:lpstr>
      <vt:lpstr>2. Mantén un buen clima familiar.</vt:lpstr>
      <vt:lpstr>3. Educa en la confianza y el diálogo</vt:lpstr>
      <vt:lpstr>4. Debes predicar con el ejemplo.</vt:lpstr>
      <vt:lpstr>5. Comparte con ellos el máximo de tiempo.</vt:lpstr>
      <vt:lpstr>6. Acepta a tu hijo tal y como es.</vt:lpstr>
      <vt:lpstr>7. Enséñale a valorar y respetar lo que le rodea.</vt:lpstr>
      <vt:lpstr>8. Los castigos no le sirven para nada.</vt:lpstr>
      <vt:lpstr>9. Prohíbele menos, elógiale más</vt:lpstr>
      <vt:lpstr>10. No pierdas nunca la paciencia.</vt:lpstr>
      <vt:lpstr>El poder del elogio </vt:lpstr>
      <vt:lpstr>¿Qué es el elogio?</vt:lpstr>
      <vt:lpstr>El elogio es muy importante </vt:lpstr>
      <vt:lpstr>Los dos tipos del elogio: uno por ser y otro por hacer </vt:lpstr>
      <vt:lpstr>Para entenderlos hay que ponernos en sus zapatos</vt:lpstr>
    </vt:vector>
  </TitlesOfParts>
  <Company>Windows uE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CONSEJOS PARA ACERCARME A MI HIJO  ADOLESCENTE</dc:title>
  <dc:creator>WinuE</dc:creator>
  <cp:lastModifiedBy>usuario</cp:lastModifiedBy>
  <cp:revision>87</cp:revision>
  <dcterms:created xsi:type="dcterms:W3CDTF">2012-04-20T15:39:07Z</dcterms:created>
  <dcterms:modified xsi:type="dcterms:W3CDTF">2012-12-03T18:44:07Z</dcterms:modified>
</cp:coreProperties>
</file>