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5" r:id="rId2"/>
    <p:sldId id="271" r:id="rId3"/>
    <p:sldId id="272" r:id="rId4"/>
    <p:sldId id="256" r:id="rId5"/>
    <p:sldId id="266" r:id="rId6"/>
    <p:sldId id="257" r:id="rId7"/>
    <p:sldId id="258" r:id="rId8"/>
    <p:sldId id="263" r:id="rId9"/>
    <p:sldId id="267" r:id="rId10"/>
    <p:sldId id="268" r:id="rId11"/>
    <p:sldId id="261" r:id="rId12"/>
    <p:sldId id="264" r:id="rId13"/>
    <p:sldId id="270" r:id="rId14"/>
  </p:sldIdLst>
  <p:sldSz cx="9144000" cy="6858000" type="screen4x3"/>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0" d="100"/>
          <a:sy n="70" d="100"/>
        </p:scale>
        <p:origin x="-1386"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bg>
      <p:bgRef idx="1002">
        <a:schemeClr val="bg2"/>
      </p:bgRef>
    </p:bg>
    <p:spTree>
      <p:nvGrpSpPr>
        <p:cNvPr id="1" name=""/>
        <p:cNvGrpSpPr/>
        <p:nvPr/>
      </p:nvGrpSpPr>
      <p:grpSpPr>
        <a:xfrm>
          <a:off x="0" y="0"/>
          <a:ext cx="0" cy="0"/>
          <a:chOff x="0" y="0"/>
          <a:chExt cx="0" cy="0"/>
        </a:xfrm>
      </p:grpSpPr>
      <p:sp>
        <p:nvSpPr>
          <p:cNvPr id="9" name="8 Título"/>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s-ES" smtClean="0"/>
              <a:t>Haga clic para modificar el estilo de título del patrón</a:t>
            </a:r>
            <a:endParaRPr kumimoji="0" lang="en-US"/>
          </a:p>
        </p:txBody>
      </p:sp>
      <p:sp>
        <p:nvSpPr>
          <p:cNvPr id="17" name="16 Subtítulo"/>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30" name="29 Marcador de fecha"/>
          <p:cNvSpPr>
            <a:spLocks noGrp="1"/>
          </p:cNvSpPr>
          <p:nvPr>
            <p:ph type="dt" sz="half" idx="10"/>
          </p:nvPr>
        </p:nvSpPr>
        <p:spPr/>
        <p:txBody>
          <a:bodyPr/>
          <a:lstStyle/>
          <a:p>
            <a:fld id="{6C92B53D-49F1-4E9C-BDE8-AF027E2A8A3F}" type="datetimeFigureOut">
              <a:rPr lang="es-MX" smtClean="0"/>
              <a:pPr/>
              <a:t>17/02/2015</a:t>
            </a:fld>
            <a:endParaRPr lang="es-MX"/>
          </a:p>
        </p:txBody>
      </p:sp>
      <p:sp>
        <p:nvSpPr>
          <p:cNvPr id="19" name="18 Marcador de pie de página"/>
          <p:cNvSpPr>
            <a:spLocks noGrp="1"/>
          </p:cNvSpPr>
          <p:nvPr>
            <p:ph type="ftr" sz="quarter" idx="11"/>
          </p:nvPr>
        </p:nvSpPr>
        <p:spPr/>
        <p:txBody>
          <a:bodyPr/>
          <a:lstStyle/>
          <a:p>
            <a:endParaRPr lang="es-MX"/>
          </a:p>
        </p:txBody>
      </p:sp>
      <p:sp>
        <p:nvSpPr>
          <p:cNvPr id="27" name="26 Marcador de número de diapositiva"/>
          <p:cNvSpPr>
            <a:spLocks noGrp="1"/>
          </p:cNvSpPr>
          <p:nvPr>
            <p:ph type="sldNum" sz="quarter" idx="12"/>
          </p:nvPr>
        </p:nvSpPr>
        <p:spPr/>
        <p:txBody>
          <a:bodyPr/>
          <a:lstStyle/>
          <a:p>
            <a:fld id="{8F010157-DBA1-4865-A266-FEF7E740B792}" type="slidenum">
              <a:rPr lang="es-MX" smtClean="0"/>
              <a:pPr/>
              <a:t>‹Nº›</a:t>
            </a:fld>
            <a:endParaRPr lang="es-MX"/>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contenido"/>
          <p:cNvSpPr>
            <a:spLocks noGrp="1"/>
          </p:cNvSpPr>
          <p:nvPr>
            <p:ph idx="1"/>
          </p:nvPr>
        </p:nvSpPr>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6C92B53D-49F1-4E9C-BDE8-AF027E2A8A3F}" type="datetimeFigureOut">
              <a:rPr lang="es-MX" smtClean="0"/>
              <a:pPr/>
              <a:t>17/02/2015</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8F010157-DBA1-4865-A266-FEF7E740B792}" type="slidenum">
              <a:rPr lang="es-MX" smtClean="0"/>
              <a:pPr/>
              <a:t>‹Nº›</a:t>
            </a:fld>
            <a:endParaRPr lang="es-MX"/>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bg>
      <p:bgRef idx="1002">
        <a:schemeClr val="bg2"/>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p:txBody>
          <a:bodyPr/>
          <a:lstStyle/>
          <a:p>
            <a:fld id="{6C92B53D-49F1-4E9C-BDE8-AF027E2A8A3F}" type="datetimeFigureOut">
              <a:rPr lang="es-MX" smtClean="0"/>
              <a:pPr/>
              <a:t>17/02/2015</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8F010157-DBA1-4865-A266-FEF7E740B792}" type="slidenum">
              <a:rPr lang="es-MX" smtClean="0"/>
              <a:pPr/>
              <a:t>‹Nº›</a:t>
            </a:fld>
            <a:endParaRPr lang="es-MX"/>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704088"/>
            <a:ext cx="8229600" cy="1143000"/>
          </a:xfrm>
        </p:spPr>
        <p:txBody>
          <a:bodyPr/>
          <a:lstStyle/>
          <a:p>
            <a:r>
              <a:rPr kumimoji="0" lang="es-ES" smtClean="0"/>
              <a:t>Haga clic para modificar el estilo de título del patrón</a:t>
            </a:r>
            <a:endParaRPr kumimoji="0" lang="en-US"/>
          </a:p>
        </p:txBody>
      </p:sp>
      <p:sp>
        <p:nvSpPr>
          <p:cNvPr id="3" name="2 Marcador de contenido"/>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p>
            <a:fld id="{6C92B53D-49F1-4E9C-BDE8-AF027E2A8A3F}" type="datetimeFigureOut">
              <a:rPr lang="es-MX" smtClean="0"/>
              <a:pPr/>
              <a:t>17/02/2015</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8F010157-DBA1-4865-A266-FEF7E740B792}" type="slidenum">
              <a:rPr lang="es-MX" smtClean="0"/>
              <a:pPr/>
              <a:t>‹Nº›</a:t>
            </a:fld>
            <a:endParaRPr lang="es-MX"/>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704088"/>
            <a:ext cx="8229600" cy="1143000"/>
          </a:xfrm>
        </p:spPr>
        <p:txBody>
          <a:bodyPr tIns="45720" anchor="b"/>
          <a:lstStyle>
            <a:lvl1pPr>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p:txBody>
          <a:bodyPr/>
          <a:lstStyle/>
          <a:p>
            <a:fld id="{6C92B53D-49F1-4E9C-BDE8-AF027E2A8A3F}" type="datetimeFigureOut">
              <a:rPr lang="es-MX" smtClean="0"/>
              <a:pPr/>
              <a:t>17/02/2015</a:t>
            </a:fld>
            <a:endParaRPr lang="es-MX"/>
          </a:p>
        </p:txBody>
      </p:sp>
      <p:sp>
        <p:nvSpPr>
          <p:cNvPr id="8" name="7 Marcador de pie de página"/>
          <p:cNvSpPr>
            <a:spLocks noGrp="1"/>
          </p:cNvSpPr>
          <p:nvPr>
            <p:ph type="ftr" sz="quarter" idx="11"/>
          </p:nvPr>
        </p:nvSpPr>
        <p:spPr/>
        <p:txBody>
          <a:bodyPr/>
          <a:lstStyle/>
          <a:p>
            <a:endParaRPr lang="es-MX"/>
          </a:p>
        </p:txBody>
      </p:sp>
      <p:sp>
        <p:nvSpPr>
          <p:cNvPr id="9" name="8 Marcador de número de diapositiva"/>
          <p:cNvSpPr>
            <a:spLocks noGrp="1"/>
          </p:cNvSpPr>
          <p:nvPr>
            <p:ph type="sldNum" sz="quarter" idx="12"/>
          </p:nvPr>
        </p:nvSpPr>
        <p:spPr/>
        <p:txBody>
          <a:bodyPr/>
          <a:lstStyle/>
          <a:p>
            <a:fld id="{8F010157-DBA1-4865-A266-FEF7E740B792}" type="slidenum">
              <a:rPr lang="es-MX" smtClean="0"/>
              <a:pPr/>
              <a:t>‹Nº›</a:t>
            </a:fld>
            <a:endParaRPr lang="es-MX"/>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p>
            <a:fld id="{6C92B53D-49F1-4E9C-BDE8-AF027E2A8A3F}" type="datetimeFigureOut">
              <a:rPr lang="es-MX" smtClean="0"/>
              <a:pPr/>
              <a:t>17/02/2015</a:t>
            </a:fld>
            <a:endParaRPr lang="es-MX"/>
          </a:p>
        </p:txBody>
      </p:sp>
      <p:sp>
        <p:nvSpPr>
          <p:cNvPr id="4" name="3 Marcador de pie de página"/>
          <p:cNvSpPr>
            <a:spLocks noGrp="1"/>
          </p:cNvSpPr>
          <p:nvPr>
            <p:ph type="ftr" sz="quarter" idx="11"/>
          </p:nvPr>
        </p:nvSpPr>
        <p:spPr/>
        <p:txBody>
          <a:bodyPr/>
          <a:lstStyle/>
          <a:p>
            <a:endParaRPr lang="es-MX"/>
          </a:p>
        </p:txBody>
      </p:sp>
      <p:sp>
        <p:nvSpPr>
          <p:cNvPr id="5" name="4 Marcador de número de diapositiva"/>
          <p:cNvSpPr>
            <a:spLocks noGrp="1"/>
          </p:cNvSpPr>
          <p:nvPr>
            <p:ph type="sldNum" sz="quarter" idx="12"/>
          </p:nvPr>
        </p:nvSpPr>
        <p:spPr/>
        <p:txBody>
          <a:bodyPr/>
          <a:lstStyle/>
          <a:p>
            <a:fld id="{8F010157-DBA1-4865-A266-FEF7E740B792}" type="slidenum">
              <a:rPr lang="es-MX" smtClean="0"/>
              <a:pPr/>
              <a:t>‹Nº›</a:t>
            </a:fld>
            <a:endParaRPr lang="es-MX"/>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6C92B53D-49F1-4E9C-BDE8-AF027E2A8A3F}" type="datetimeFigureOut">
              <a:rPr lang="es-MX" smtClean="0"/>
              <a:pPr/>
              <a:t>17/02/2015</a:t>
            </a:fld>
            <a:endParaRPr lang="es-MX"/>
          </a:p>
        </p:txBody>
      </p:sp>
      <p:sp>
        <p:nvSpPr>
          <p:cNvPr id="3" name="2 Marcador de pie de página"/>
          <p:cNvSpPr>
            <a:spLocks noGrp="1"/>
          </p:cNvSpPr>
          <p:nvPr>
            <p:ph type="ftr" sz="quarter" idx="11"/>
          </p:nvPr>
        </p:nvSpPr>
        <p:spPr/>
        <p:txBody>
          <a:bodyPr/>
          <a:lstStyle/>
          <a:p>
            <a:endParaRPr lang="es-MX"/>
          </a:p>
        </p:txBody>
      </p:sp>
      <p:sp>
        <p:nvSpPr>
          <p:cNvPr id="4" name="3 Marcador de número de diapositiva"/>
          <p:cNvSpPr>
            <a:spLocks noGrp="1"/>
          </p:cNvSpPr>
          <p:nvPr>
            <p:ph type="sldNum" sz="quarter" idx="12"/>
          </p:nvPr>
        </p:nvSpPr>
        <p:spPr/>
        <p:txBody>
          <a:bodyPr/>
          <a:lstStyle/>
          <a:p>
            <a:fld id="{8F010157-DBA1-4865-A266-FEF7E740B792}" type="slidenum">
              <a:rPr lang="es-MX" smtClean="0"/>
              <a:pPr/>
              <a:t>‹Nº›</a:t>
            </a:fld>
            <a:endParaRPr lang="es-MX"/>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s-ES" smtClean="0"/>
              <a:t>Haga clic para modificar el estilo de texto del patrón</a:t>
            </a:r>
          </a:p>
        </p:txBody>
      </p:sp>
      <p:sp>
        <p:nvSpPr>
          <p:cNvPr id="4" name="3 Marcador de contenido"/>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p>
            <a:fld id="{6C92B53D-49F1-4E9C-BDE8-AF027E2A8A3F}" type="datetimeFigureOut">
              <a:rPr lang="es-MX" smtClean="0"/>
              <a:pPr/>
              <a:t>17/02/2015</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8F010157-DBA1-4865-A266-FEF7E740B792}" type="slidenum">
              <a:rPr lang="es-MX" smtClean="0"/>
              <a:pPr/>
              <a:t>‹Nº›</a:t>
            </a:fld>
            <a:endParaRPr lang="es-MX"/>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9" name="8 Recortar y redondear rectángulo de esquina sencilla"/>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11 Triángulo rectángulo"/>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1 Título"/>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s-ES" smtClean="0"/>
              <a:t>Haga clic para modificar el estilo de título del patrón</a:t>
            </a:r>
            <a:endParaRPr kumimoji="0" lang="en-US"/>
          </a:p>
        </p:txBody>
      </p:sp>
      <p:sp>
        <p:nvSpPr>
          <p:cNvPr id="4" name="3 Marcador de texto"/>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s-ES" smtClean="0"/>
              <a:t>Haga clic para modificar el estilo de texto del patrón</a:t>
            </a:r>
          </a:p>
        </p:txBody>
      </p:sp>
      <p:sp>
        <p:nvSpPr>
          <p:cNvPr id="5" name="4 Marcador de fecha"/>
          <p:cNvSpPr>
            <a:spLocks noGrp="1"/>
          </p:cNvSpPr>
          <p:nvPr>
            <p:ph type="dt" sz="half" idx="10"/>
          </p:nvPr>
        </p:nvSpPr>
        <p:spPr/>
        <p:txBody>
          <a:bodyPr/>
          <a:lstStyle/>
          <a:p>
            <a:fld id="{6C92B53D-49F1-4E9C-BDE8-AF027E2A8A3F}" type="datetimeFigureOut">
              <a:rPr lang="es-MX" smtClean="0"/>
              <a:pPr/>
              <a:t>17/02/2015</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a:xfrm>
            <a:off x="8077200" y="6356350"/>
            <a:ext cx="609600" cy="365125"/>
          </a:xfrm>
        </p:spPr>
        <p:txBody>
          <a:bodyPr/>
          <a:lstStyle/>
          <a:p>
            <a:fld id="{8F010157-DBA1-4865-A266-FEF7E740B792}" type="slidenum">
              <a:rPr lang="es-MX" smtClean="0"/>
              <a:pPr/>
              <a:t>‹Nº›</a:t>
            </a:fld>
            <a:endParaRPr lang="es-MX"/>
          </a:p>
        </p:txBody>
      </p:sp>
      <p:sp>
        <p:nvSpPr>
          <p:cNvPr id="3" name="2 Marcador de posición de imagen"/>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s-ES" smtClean="0"/>
              <a:t>Haga clic en el icono para agregar una imagen</a:t>
            </a:r>
            <a:endParaRPr kumimoji="0" lang="en-US" dirty="0"/>
          </a:p>
        </p:txBody>
      </p:sp>
      <p:sp>
        <p:nvSpPr>
          <p:cNvPr id="10" name="9 Forma libre"/>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10 Forma libre"/>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6C92B53D-49F1-4E9C-BDE8-AF027E2A8A3F}" type="datetimeFigureOut">
              <a:rPr lang="es-MX" smtClean="0"/>
              <a:pPr/>
              <a:t>17/02/2015</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8F010157-DBA1-4865-A266-FEF7E740B792}" type="slidenum">
              <a:rPr lang="es-MX" smtClean="0"/>
              <a:pPr/>
              <a:t>‹Nº›</a:t>
            </a:fld>
            <a:endParaRPr lang="es-MX"/>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914401"/>
            <a:ext cx="2057400" cy="5211763"/>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914401"/>
            <a:ext cx="6019800" cy="5211763"/>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6C92B53D-49F1-4E9C-BDE8-AF027E2A8A3F}" type="datetimeFigureOut">
              <a:rPr lang="es-MX" smtClean="0"/>
              <a:pPr/>
              <a:t>17/02/2015</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8F010157-DBA1-4865-A266-FEF7E740B792}" type="slidenum">
              <a:rPr lang="es-MX" smtClean="0"/>
              <a:pPr/>
              <a:t>‹Nº›</a:t>
            </a:fld>
            <a:endParaRPr lang="es-MX"/>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6 Forma libre"/>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7 Forma libre"/>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8 Marcador de título"/>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s-ES" smtClean="0"/>
              <a:t>Haga clic para modificar el estilo de título del patrón</a:t>
            </a:r>
            <a:endParaRPr kumimoji="0" lang="en-US"/>
          </a:p>
        </p:txBody>
      </p:sp>
      <p:sp>
        <p:nvSpPr>
          <p:cNvPr id="30" name="29 Marcador de texto"/>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0" name="9 Marcador de fecha"/>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6C92B53D-49F1-4E9C-BDE8-AF027E2A8A3F}" type="datetimeFigureOut">
              <a:rPr lang="es-MX" smtClean="0"/>
              <a:pPr/>
              <a:t>17/02/2015</a:t>
            </a:fld>
            <a:endParaRPr lang="es-MX"/>
          </a:p>
        </p:txBody>
      </p:sp>
      <p:sp>
        <p:nvSpPr>
          <p:cNvPr id="22" name="21 Marcador de pie de página"/>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s-MX"/>
          </a:p>
        </p:txBody>
      </p:sp>
      <p:sp>
        <p:nvSpPr>
          <p:cNvPr id="18" name="17 Marcador de número de diapositiva"/>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8F010157-DBA1-4865-A266-FEF7E740B792}" type="slidenum">
              <a:rPr lang="es-MX" smtClean="0"/>
              <a:pPr/>
              <a:t>‹Nº›</a:t>
            </a:fld>
            <a:endParaRPr lang="es-MX"/>
          </a:p>
        </p:txBody>
      </p:sp>
      <p:grpSp>
        <p:nvGrpSpPr>
          <p:cNvPr id="2" name="1 Grupo"/>
          <p:cNvGrpSpPr/>
          <p:nvPr/>
        </p:nvGrpSpPr>
        <p:grpSpPr>
          <a:xfrm>
            <a:off x="-19017" y="202408"/>
            <a:ext cx="9180548" cy="649224"/>
            <a:chOff x="-19045" y="216550"/>
            <a:chExt cx="9180548" cy="649224"/>
          </a:xfrm>
        </p:grpSpPr>
        <p:sp>
          <p:nvSpPr>
            <p:cNvPr id="12" name="11 Forma libre"/>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12 Forma libre"/>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www.youtube.com/watch?v=2SJ6uRxNBzk" TargetMode="Externa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pPr algn="ctr"/>
            <a:r>
              <a:rPr lang="es-MX" dirty="0" smtClean="0"/>
              <a:t>Controlar la Comunicación</a:t>
            </a:r>
            <a:endParaRPr lang="es-MX" dirty="0"/>
          </a:p>
        </p:txBody>
      </p:sp>
      <p:sp>
        <p:nvSpPr>
          <p:cNvPr id="3" name="2 Marcador de contenido"/>
          <p:cNvSpPr>
            <a:spLocks noGrp="1"/>
          </p:cNvSpPr>
          <p:nvPr>
            <p:ph idx="1"/>
          </p:nvPr>
        </p:nvSpPr>
        <p:spPr/>
        <p:txBody>
          <a:bodyPr/>
          <a:lstStyle/>
          <a:p>
            <a:pPr algn="ctr">
              <a:buNone/>
            </a:pPr>
            <a:r>
              <a:rPr lang="es-MX" dirty="0" smtClean="0"/>
              <a:t>Patricia Álvarez Zazueta</a:t>
            </a:r>
          </a:p>
          <a:p>
            <a:pPr algn="ctr">
              <a:buNone/>
            </a:pPr>
            <a:endParaRPr lang="es-MX" dirty="0" smtClean="0"/>
          </a:p>
          <a:p>
            <a:pPr algn="ctr">
              <a:buNone/>
            </a:pPr>
            <a:endParaRPr lang="es-MX" dirty="0" smtClean="0"/>
          </a:p>
          <a:p>
            <a:pPr algn="ctr">
              <a:buNone/>
            </a:pPr>
            <a:endParaRPr lang="es-MX" dirty="0" smtClean="0"/>
          </a:p>
          <a:p>
            <a:pPr algn="ctr">
              <a:buNone/>
            </a:pPr>
            <a:r>
              <a:rPr lang="es-MX" dirty="0" smtClean="0"/>
              <a:t>Cómo surge la Comunicación en un Negocio Exitoso</a:t>
            </a:r>
          </a:p>
          <a:p>
            <a:pPr algn="ctr">
              <a:buNone/>
            </a:pPr>
            <a:r>
              <a:rPr lang="es-MX" dirty="0" smtClean="0">
                <a:solidFill>
                  <a:schemeClr val="accent2">
                    <a:lumMod val="50000"/>
                  </a:schemeClr>
                </a:solidFill>
              </a:rPr>
              <a:t>“Ocurrencia – Idea – Modelo – Negocio”</a:t>
            </a:r>
          </a:p>
          <a:p>
            <a:pPr algn="ctr">
              <a:buNone/>
            </a:pPr>
            <a:r>
              <a:rPr lang="es-MX" dirty="0" smtClean="0"/>
              <a:t>Transversalidad</a:t>
            </a:r>
          </a:p>
          <a:p>
            <a:pPr algn="ctr">
              <a:buNone/>
            </a:pPr>
            <a:r>
              <a:rPr lang="es-MX" dirty="0" smtClean="0"/>
              <a:t>Controlar – Negocio</a:t>
            </a:r>
          </a:p>
          <a:p>
            <a:pPr algn="ctr">
              <a:buNone/>
            </a:pPr>
            <a:endParaRPr lang="es-MX" dirty="0"/>
          </a:p>
        </p:txBody>
      </p:sp>
      <p:pic>
        <p:nvPicPr>
          <p:cNvPr id="1026" name="Imagen 1" descr="http://www.multiversidad.com.mx/eLearning/theme/afterburner/images/multii_plataforma.png"/>
          <p:cNvPicPr>
            <a:picLocks noChangeAspect="1" noChangeArrowheads="1"/>
          </p:cNvPicPr>
          <p:nvPr/>
        </p:nvPicPr>
        <p:blipFill>
          <a:blip r:embed="rId2" cstate="print"/>
          <a:srcRect/>
          <a:stretch>
            <a:fillRect/>
          </a:stretch>
        </p:blipFill>
        <p:spPr bwMode="auto">
          <a:xfrm>
            <a:off x="3347864" y="2564904"/>
            <a:ext cx="2203440" cy="113663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23528" y="0"/>
            <a:ext cx="8229600" cy="854968"/>
          </a:xfrm>
        </p:spPr>
        <p:txBody>
          <a:bodyPr/>
          <a:lstStyle/>
          <a:p>
            <a:r>
              <a:rPr lang="es-MX" b="1" dirty="0" smtClean="0">
                <a:solidFill>
                  <a:schemeClr val="tx2">
                    <a:lumMod val="50000"/>
                  </a:schemeClr>
                </a:solidFill>
              </a:rPr>
              <a:t>Justificación</a:t>
            </a:r>
            <a:r>
              <a:rPr lang="es-MX" dirty="0" smtClean="0"/>
              <a:t> </a:t>
            </a:r>
            <a:endParaRPr lang="es-MX" dirty="0"/>
          </a:p>
        </p:txBody>
      </p:sp>
      <p:sp>
        <p:nvSpPr>
          <p:cNvPr id="3" name="2 Marcador de contenido"/>
          <p:cNvSpPr>
            <a:spLocks noGrp="1"/>
          </p:cNvSpPr>
          <p:nvPr>
            <p:ph idx="1"/>
          </p:nvPr>
        </p:nvSpPr>
        <p:spPr>
          <a:xfrm>
            <a:off x="251520" y="908720"/>
            <a:ext cx="8229600" cy="3456384"/>
          </a:xfrm>
        </p:spPr>
        <p:txBody>
          <a:bodyPr/>
          <a:lstStyle/>
          <a:p>
            <a:pPr algn="just">
              <a:buNone/>
            </a:pPr>
            <a:r>
              <a:rPr lang="es-MX" b="1" dirty="0" smtClean="0"/>
              <a:t>El alumno distinguirá los diferentes conceptos para que fluya correctamente  la comunicación en un negocio, principalmente deberá identificar  cada concepto. Se buscó realizar la transversalidad de la materia de negocios, para  que exista una empresa y un ejemplo más real de cómo se lleva el control de la comunicación  si esta es buena es más factible que la empresa  sea exitosa.</a:t>
            </a:r>
            <a:endParaRPr lang="es-MX" b="1" dirty="0"/>
          </a:p>
        </p:txBody>
      </p:sp>
      <p:pic>
        <p:nvPicPr>
          <p:cNvPr id="13314" name="Picture 2" descr="http://www.redempresariosvisa.com/Content/images/ideas/notas/t16120121106largeNote2.jpg"/>
          <p:cNvPicPr>
            <a:picLocks noChangeAspect="1" noChangeArrowheads="1"/>
          </p:cNvPicPr>
          <p:nvPr/>
        </p:nvPicPr>
        <p:blipFill>
          <a:blip r:embed="rId2" cstate="print"/>
          <a:srcRect/>
          <a:stretch>
            <a:fillRect/>
          </a:stretch>
        </p:blipFill>
        <p:spPr bwMode="auto">
          <a:xfrm>
            <a:off x="1619672" y="4365104"/>
            <a:ext cx="5619750" cy="2362200"/>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188640"/>
            <a:ext cx="8568952" cy="4389120"/>
          </a:xfrm>
        </p:spPr>
        <p:txBody>
          <a:bodyPr/>
          <a:lstStyle/>
          <a:p>
            <a:pPr algn="just">
              <a:buNone/>
            </a:pPr>
            <a:r>
              <a:rPr lang="es-MX" b="1" dirty="0" smtClean="0"/>
              <a:t>Se presentó un fragmento de la película nosotros los nobles, con la finalidad de que los alumnos distingan lo que es una ocurrencia que no lleva a nada exitoso y como surge una idea, todo basado en la experiencia y vivencia. La importancia de la Comunicación por parte de los personaje. La forma de trasmitir los mensajes  y cómo se pierde la misma.</a:t>
            </a:r>
            <a:endParaRPr lang="es-MX" b="1" dirty="0"/>
          </a:p>
        </p:txBody>
      </p:sp>
      <p:pic>
        <p:nvPicPr>
          <p:cNvPr id="12290" name="Picture 2" descr="http://2.bp.blogspot.com/-quvMBPKdxjM/U9UURvpaSzI/AAAAAAAARr8/gS0cuWHlAb0/s1600/saber-si-soy-emprendedor.jpg"/>
          <p:cNvPicPr>
            <a:picLocks noChangeAspect="1" noChangeArrowheads="1"/>
          </p:cNvPicPr>
          <p:nvPr/>
        </p:nvPicPr>
        <p:blipFill>
          <a:blip r:embed="rId2" cstate="print"/>
          <a:srcRect/>
          <a:stretch>
            <a:fillRect/>
          </a:stretch>
        </p:blipFill>
        <p:spPr bwMode="auto">
          <a:xfrm>
            <a:off x="2195736" y="3231034"/>
            <a:ext cx="5256584" cy="3366318"/>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endParaRPr lang="es-MX"/>
          </a:p>
        </p:txBody>
      </p:sp>
      <p:sp>
        <p:nvSpPr>
          <p:cNvPr id="3" name="2 Subtítulo"/>
          <p:cNvSpPr>
            <a:spLocks noGrp="1"/>
          </p:cNvSpPr>
          <p:nvPr>
            <p:ph type="subTitle" idx="1"/>
          </p:nvPr>
        </p:nvSpPr>
        <p:spPr/>
        <p:txBody>
          <a:bodyPr/>
          <a:lstStyle/>
          <a:p>
            <a:endParaRPr lang="es-MX"/>
          </a:p>
        </p:txBody>
      </p:sp>
      <p:pic>
        <p:nvPicPr>
          <p:cNvPr id="1026" name="Picture 2"/>
          <p:cNvPicPr>
            <a:picLocks noChangeAspect="1" noChangeArrowheads="1"/>
          </p:cNvPicPr>
          <p:nvPr/>
        </p:nvPicPr>
        <p:blipFill>
          <a:blip r:embed="rId2" cstate="print"/>
          <a:srcRect/>
          <a:stretch>
            <a:fillRect/>
          </a:stretch>
        </p:blipFill>
        <p:spPr bwMode="auto">
          <a:xfrm>
            <a:off x="428596" y="857232"/>
            <a:ext cx="8070563" cy="5429288"/>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dirty="0" smtClean="0"/>
              <a:t>Película de Nosotros los Nobles</a:t>
            </a:r>
            <a:endParaRPr lang="es-MX" dirty="0"/>
          </a:p>
        </p:txBody>
      </p:sp>
      <p:sp>
        <p:nvSpPr>
          <p:cNvPr id="4" name="2 Marcador de contenido"/>
          <p:cNvSpPr txBox="1">
            <a:spLocks/>
          </p:cNvSpPr>
          <p:nvPr/>
        </p:nvSpPr>
        <p:spPr>
          <a:xfrm>
            <a:off x="457200" y="1935480"/>
            <a:ext cx="8229600" cy="4389120"/>
          </a:xfrm>
          <a:prstGeom prst="rect">
            <a:avLst/>
          </a:prstGeom>
        </p:spPr>
        <p:txBody>
          <a:bodyPr vert="horz">
            <a:normAutofit/>
          </a:bodyPr>
          <a:lstStyle/>
          <a:p>
            <a:pPr marL="274320" marR="0" lvl="0" indent="-274320" algn="l" defTabSz="914400" rtl="0" eaLnBrk="1" fontAlgn="auto" latinLnBrk="0" hangingPunct="1">
              <a:lnSpc>
                <a:spcPct val="100000"/>
              </a:lnSpc>
              <a:spcBef>
                <a:spcPct val="20000"/>
              </a:spcBef>
              <a:spcAft>
                <a:spcPts val="0"/>
              </a:spcAft>
              <a:buClr>
                <a:schemeClr val="accent3"/>
              </a:buClr>
              <a:buSzPct val="95000"/>
              <a:buFont typeface="Wingdings 2"/>
              <a:buChar char=""/>
              <a:tabLst/>
              <a:defRPr/>
            </a:pPr>
            <a:r>
              <a:rPr kumimoji="0" lang="es-MX" sz="2600" b="0" i="0" u="none" strike="noStrike" kern="1200" cap="none" spc="0" normalizeH="0" baseline="0" noProof="0" dirty="0" smtClean="0">
                <a:ln>
                  <a:noFill/>
                </a:ln>
                <a:solidFill>
                  <a:schemeClr val="tx1"/>
                </a:solidFill>
                <a:effectLst/>
                <a:uLnTx/>
                <a:uFillTx/>
                <a:latin typeface="+mn-lt"/>
                <a:ea typeface="+mn-ea"/>
                <a:cs typeface="+mn-cs"/>
                <a:hlinkClick r:id="rId2"/>
              </a:rPr>
              <a:t>http://www.youtube.com/watch?v=2SJ6uRxNBzk</a:t>
            </a:r>
            <a:r>
              <a:rPr kumimoji="0" lang="es-MX" sz="2600" b="0" i="0" u="none" strike="noStrike" kern="1200" cap="none" spc="0" normalizeH="0" baseline="0" noProof="0" dirty="0" smtClean="0">
                <a:ln>
                  <a:noFill/>
                </a:ln>
                <a:solidFill>
                  <a:schemeClr val="tx1"/>
                </a:solidFill>
                <a:effectLst/>
                <a:uLnTx/>
                <a:uFillTx/>
                <a:latin typeface="+mn-lt"/>
                <a:ea typeface="+mn-ea"/>
                <a:cs typeface="+mn-cs"/>
              </a:rPr>
              <a:t> </a:t>
            </a:r>
            <a:br>
              <a:rPr kumimoji="0" lang="es-MX" sz="2600" b="0" i="0" u="none" strike="noStrike" kern="1200" cap="none" spc="0" normalizeH="0" baseline="0" noProof="0" dirty="0" smtClean="0">
                <a:ln>
                  <a:noFill/>
                </a:ln>
                <a:solidFill>
                  <a:schemeClr val="tx1"/>
                </a:solidFill>
                <a:effectLst/>
                <a:uLnTx/>
                <a:uFillTx/>
                <a:latin typeface="+mn-lt"/>
                <a:ea typeface="+mn-ea"/>
                <a:cs typeface="+mn-cs"/>
              </a:rPr>
            </a:br>
            <a:endParaRPr kumimoji="0" lang="es-MX" sz="2600" b="0" i="0" u="none" strike="noStrike" kern="1200" cap="none" spc="0" normalizeH="0" baseline="0" noProof="0" dirty="0" smtClean="0">
              <a:ln>
                <a:noFill/>
              </a:ln>
              <a:solidFill>
                <a:schemeClr val="tx1"/>
              </a:solidFill>
              <a:effectLst/>
              <a:uLnTx/>
              <a:uFillTx/>
              <a:latin typeface="+mn-lt"/>
              <a:ea typeface="+mn-ea"/>
              <a:cs typeface="+mn-cs"/>
            </a:endParaRPr>
          </a:p>
          <a:p>
            <a:pPr marL="274320" marR="0" lvl="0" indent="-274320" algn="l" defTabSz="914400" rtl="0" eaLnBrk="1" fontAlgn="auto" latinLnBrk="0" hangingPunct="1">
              <a:lnSpc>
                <a:spcPct val="100000"/>
              </a:lnSpc>
              <a:spcBef>
                <a:spcPct val="20000"/>
              </a:spcBef>
              <a:spcAft>
                <a:spcPts val="0"/>
              </a:spcAft>
              <a:buClr>
                <a:schemeClr val="accent3"/>
              </a:buClr>
              <a:buSzPct val="95000"/>
              <a:buFont typeface="Wingdings 2"/>
              <a:buNone/>
              <a:tabLst/>
              <a:defRPr/>
            </a:pPr>
            <a:r>
              <a:rPr kumimoji="0" lang="es-MX" sz="2600" b="0" i="0" u="none" strike="noStrike" kern="1200" cap="none" spc="0" normalizeH="0" baseline="0" noProof="0" dirty="0" smtClean="0">
                <a:ln>
                  <a:noFill/>
                </a:ln>
                <a:solidFill>
                  <a:schemeClr val="tx1"/>
                </a:solidFill>
                <a:effectLst/>
                <a:uLnTx/>
                <a:uFillTx/>
                <a:latin typeface="+mn-lt"/>
                <a:ea typeface="+mn-ea"/>
                <a:cs typeface="+mn-cs"/>
              </a:rPr>
              <a:t/>
            </a:r>
            <a:br>
              <a:rPr kumimoji="0" lang="es-MX" sz="2600" b="0" i="0" u="none" strike="noStrike" kern="1200" cap="none" spc="0" normalizeH="0" baseline="0" noProof="0" dirty="0" smtClean="0">
                <a:ln>
                  <a:noFill/>
                </a:ln>
                <a:solidFill>
                  <a:schemeClr val="tx1"/>
                </a:solidFill>
                <a:effectLst/>
                <a:uLnTx/>
                <a:uFillTx/>
                <a:latin typeface="+mn-lt"/>
                <a:ea typeface="+mn-ea"/>
                <a:cs typeface="+mn-cs"/>
              </a:rPr>
            </a:br>
            <a:endParaRPr kumimoji="0" lang="es-MX" sz="2600" b="0" i="0" u="none" strike="noStrike" kern="1200" cap="none" spc="0" normalizeH="0" baseline="0" noProof="0" dirty="0" smtClean="0">
              <a:ln>
                <a:noFill/>
              </a:ln>
              <a:solidFill>
                <a:schemeClr val="tx1"/>
              </a:solidFill>
              <a:effectLst/>
              <a:uLnTx/>
              <a:uFillTx/>
              <a:latin typeface="+mn-lt"/>
              <a:ea typeface="+mn-ea"/>
              <a:cs typeface="+mn-cs"/>
            </a:endParaRPr>
          </a:p>
          <a:p>
            <a:pPr marL="274320" marR="0" lvl="0" indent="-274320" algn="l" defTabSz="914400" rtl="0" eaLnBrk="1" fontAlgn="auto" latinLnBrk="0" hangingPunct="1">
              <a:lnSpc>
                <a:spcPct val="100000"/>
              </a:lnSpc>
              <a:spcBef>
                <a:spcPct val="20000"/>
              </a:spcBef>
              <a:spcAft>
                <a:spcPts val="0"/>
              </a:spcAft>
              <a:buClr>
                <a:schemeClr val="accent3"/>
              </a:buClr>
              <a:buSzPct val="95000"/>
              <a:buFont typeface="Wingdings 2"/>
              <a:buNone/>
              <a:tabLst/>
              <a:defRPr/>
            </a:pPr>
            <a:endParaRPr kumimoji="0" lang="es-MX" sz="2600" b="0" i="0" u="none" strike="noStrike" kern="1200" cap="none" spc="0" normalizeH="0" baseline="0" noProof="0" dirty="0">
              <a:ln>
                <a:noFill/>
              </a:ln>
              <a:solidFill>
                <a:schemeClr val="tx1"/>
              </a:solidFill>
              <a:effectLst/>
              <a:uLnTx/>
              <a:uFillTx/>
              <a:latin typeface="+mn-lt"/>
              <a:ea typeface="+mn-ea"/>
              <a:cs typeface="+mn-cs"/>
            </a:endParaRPr>
          </a:p>
        </p:txBody>
      </p:sp>
      <p:pic>
        <p:nvPicPr>
          <p:cNvPr id="5" name="Picture 2"/>
          <p:cNvPicPr>
            <a:picLocks noChangeAspect="1" noChangeArrowheads="1"/>
          </p:cNvPicPr>
          <p:nvPr/>
        </p:nvPicPr>
        <p:blipFill>
          <a:blip r:embed="rId3" cstate="print"/>
          <a:srcRect/>
          <a:stretch>
            <a:fillRect/>
          </a:stretch>
        </p:blipFill>
        <p:spPr bwMode="auto">
          <a:xfrm>
            <a:off x="251520" y="2780928"/>
            <a:ext cx="4214272" cy="2781420"/>
          </a:xfrm>
          <a:prstGeom prst="rect">
            <a:avLst/>
          </a:prstGeom>
          <a:noFill/>
          <a:ln w="9525">
            <a:noFill/>
            <a:miter lim="800000"/>
            <a:headEnd/>
            <a:tailEnd/>
          </a:ln>
          <a:effectLst/>
        </p:spPr>
      </p:pic>
      <p:pic>
        <p:nvPicPr>
          <p:cNvPr id="6" name="Picture 3"/>
          <p:cNvPicPr>
            <a:picLocks noChangeAspect="1" noChangeArrowheads="1"/>
          </p:cNvPicPr>
          <p:nvPr/>
        </p:nvPicPr>
        <p:blipFill>
          <a:blip r:embed="rId4" cstate="print"/>
          <a:srcRect/>
          <a:stretch>
            <a:fillRect/>
          </a:stretch>
        </p:blipFill>
        <p:spPr bwMode="auto">
          <a:xfrm>
            <a:off x="4968756" y="2708920"/>
            <a:ext cx="3887211" cy="2808312"/>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67544" y="620688"/>
            <a:ext cx="8229600" cy="866360"/>
          </a:xfrm>
        </p:spPr>
        <p:txBody>
          <a:bodyPr/>
          <a:lstStyle/>
          <a:p>
            <a:r>
              <a:rPr lang="es-MX" b="1" dirty="0" smtClean="0"/>
              <a:t>¿Qué es una ocurrencia?</a:t>
            </a:r>
            <a:endParaRPr lang="es-MX" b="1" dirty="0"/>
          </a:p>
        </p:txBody>
      </p:sp>
      <p:sp>
        <p:nvSpPr>
          <p:cNvPr id="3" name="2 Marcador de contenido"/>
          <p:cNvSpPr>
            <a:spLocks noGrp="1"/>
          </p:cNvSpPr>
          <p:nvPr>
            <p:ph idx="1"/>
          </p:nvPr>
        </p:nvSpPr>
        <p:spPr>
          <a:xfrm>
            <a:off x="395536" y="1700808"/>
            <a:ext cx="8229600" cy="4389120"/>
          </a:xfrm>
        </p:spPr>
        <p:txBody>
          <a:bodyPr/>
          <a:lstStyle/>
          <a:p>
            <a:pPr>
              <a:buNone/>
            </a:pPr>
            <a:r>
              <a:rPr lang="es-MX" b="1" dirty="0" smtClean="0"/>
              <a:t>Hecho o dicho ingenioso de una persona!!</a:t>
            </a:r>
            <a:endParaRPr lang="es-MX" b="1" dirty="0"/>
          </a:p>
        </p:txBody>
      </p:sp>
      <p:pic>
        <p:nvPicPr>
          <p:cNvPr id="1026" name="Picture 2"/>
          <p:cNvPicPr>
            <a:picLocks noChangeAspect="1" noChangeArrowheads="1"/>
          </p:cNvPicPr>
          <p:nvPr/>
        </p:nvPicPr>
        <p:blipFill>
          <a:blip r:embed="rId2" cstate="print"/>
          <a:srcRect/>
          <a:stretch>
            <a:fillRect/>
          </a:stretch>
        </p:blipFill>
        <p:spPr bwMode="auto">
          <a:xfrm>
            <a:off x="2571736" y="2571744"/>
            <a:ext cx="4044978" cy="3714776"/>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67544" y="548680"/>
            <a:ext cx="8229600" cy="852704"/>
          </a:xfrm>
        </p:spPr>
        <p:txBody>
          <a:bodyPr/>
          <a:lstStyle/>
          <a:p>
            <a:r>
              <a:rPr lang="es-MX" b="1" dirty="0" smtClean="0"/>
              <a:t>¿Qué es una idea?</a:t>
            </a:r>
            <a:endParaRPr lang="es-MX" b="1" dirty="0"/>
          </a:p>
        </p:txBody>
      </p:sp>
      <p:pic>
        <p:nvPicPr>
          <p:cNvPr id="2050" name="Picture 2"/>
          <p:cNvPicPr>
            <a:picLocks noChangeAspect="1" noChangeArrowheads="1"/>
          </p:cNvPicPr>
          <p:nvPr/>
        </p:nvPicPr>
        <p:blipFill>
          <a:blip r:embed="rId2" cstate="print"/>
          <a:srcRect/>
          <a:stretch>
            <a:fillRect/>
          </a:stretch>
        </p:blipFill>
        <p:spPr bwMode="auto">
          <a:xfrm>
            <a:off x="1259633" y="2549598"/>
            <a:ext cx="6480720" cy="4163941"/>
          </a:xfrm>
          <a:prstGeom prst="rect">
            <a:avLst/>
          </a:prstGeom>
          <a:noFill/>
          <a:ln w="9525">
            <a:noFill/>
            <a:miter lim="800000"/>
            <a:headEnd/>
            <a:tailEnd/>
          </a:ln>
          <a:effectLst/>
        </p:spPr>
      </p:pic>
      <p:sp>
        <p:nvSpPr>
          <p:cNvPr id="4" name="3 CuadroTexto"/>
          <p:cNvSpPr txBox="1"/>
          <p:nvPr/>
        </p:nvSpPr>
        <p:spPr>
          <a:xfrm>
            <a:off x="0" y="1556792"/>
            <a:ext cx="9144000" cy="1969770"/>
          </a:xfrm>
          <a:prstGeom prst="rect">
            <a:avLst/>
          </a:prstGeom>
          <a:noFill/>
        </p:spPr>
        <p:txBody>
          <a:bodyPr wrap="square" rtlCol="0">
            <a:spAutoFit/>
          </a:bodyPr>
          <a:lstStyle/>
          <a:p>
            <a:pPr algn="just"/>
            <a:r>
              <a:rPr lang="es-MX" sz="2400" b="1" dirty="0" smtClean="0"/>
              <a:t>Una </a:t>
            </a:r>
            <a:r>
              <a:rPr lang="es-MX" sz="2400" b="1" dirty="0" smtClean="0">
                <a:solidFill>
                  <a:schemeClr val="accent2">
                    <a:lumMod val="50000"/>
                  </a:schemeClr>
                </a:solidFill>
              </a:rPr>
              <a:t>idea</a:t>
            </a:r>
            <a:r>
              <a:rPr lang="es-MX" sz="2400" b="1" dirty="0" smtClean="0"/>
              <a:t> es una </a:t>
            </a:r>
            <a:r>
              <a:rPr lang="es-MX" sz="2400" b="1" dirty="0" smtClean="0">
                <a:solidFill>
                  <a:schemeClr val="accent2">
                    <a:lumMod val="50000"/>
                  </a:schemeClr>
                </a:solidFill>
              </a:rPr>
              <a:t>representación mental </a:t>
            </a:r>
            <a:r>
              <a:rPr lang="es-MX" sz="2400" b="1" dirty="0" smtClean="0"/>
              <a:t>que surge a partir del razonamiento o de la imaginación de una persona.</a:t>
            </a:r>
            <a:br>
              <a:rPr lang="es-MX" sz="2400" b="1" dirty="0" smtClean="0"/>
            </a:br>
            <a:r>
              <a:rPr lang="es-MX" sz="2800" dirty="0" smtClean="0"/>
              <a:t/>
            </a:r>
            <a:br>
              <a:rPr lang="es-MX" sz="2800" dirty="0" smtClean="0"/>
            </a:br>
            <a:endParaRPr lang="es-MX" sz="2800" dirty="0" smtClean="0"/>
          </a:p>
          <a:p>
            <a:endParaRPr lang="es-MX"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23528" y="404664"/>
            <a:ext cx="8676456" cy="1143000"/>
          </a:xfrm>
        </p:spPr>
        <p:txBody>
          <a:bodyPr>
            <a:normAutofit fontScale="90000"/>
          </a:bodyPr>
          <a:lstStyle/>
          <a:p>
            <a:r>
              <a:rPr lang="es-MX" b="1" dirty="0" smtClean="0"/>
              <a:t>Diferencia entre ocurrencia e idea…</a:t>
            </a:r>
            <a:endParaRPr lang="es-MX" b="1" dirty="0"/>
          </a:p>
        </p:txBody>
      </p:sp>
      <p:sp>
        <p:nvSpPr>
          <p:cNvPr id="3" name="2 Marcador de contenido"/>
          <p:cNvSpPr>
            <a:spLocks noGrp="1"/>
          </p:cNvSpPr>
          <p:nvPr>
            <p:ph idx="1"/>
          </p:nvPr>
        </p:nvSpPr>
        <p:spPr>
          <a:xfrm>
            <a:off x="395536" y="1700808"/>
            <a:ext cx="8496944" cy="701432"/>
          </a:xfrm>
        </p:spPr>
        <p:txBody>
          <a:bodyPr>
            <a:normAutofit/>
          </a:bodyPr>
          <a:lstStyle/>
          <a:p>
            <a:pPr>
              <a:buNone/>
            </a:pPr>
            <a:r>
              <a:rPr lang="es-MX" b="1" dirty="0" smtClean="0">
                <a:solidFill>
                  <a:srgbClr val="7030A0"/>
                </a:solidFill>
              </a:rPr>
              <a:t>Ocurrencia</a:t>
            </a:r>
            <a:r>
              <a:rPr lang="es-MX" b="1" dirty="0" smtClean="0">
                <a:solidFill>
                  <a:srgbClr val="FF0000"/>
                </a:solidFill>
              </a:rPr>
              <a:t> </a:t>
            </a:r>
            <a:r>
              <a:rPr lang="es-MX" b="1" dirty="0" smtClean="0"/>
              <a:t>es un disfraz de una</a:t>
            </a:r>
            <a:r>
              <a:rPr lang="es-MX" b="1" dirty="0" smtClean="0">
                <a:solidFill>
                  <a:srgbClr val="FF0000"/>
                </a:solidFill>
              </a:rPr>
              <a:t> </a:t>
            </a:r>
            <a:r>
              <a:rPr lang="es-MX" b="1" dirty="0" smtClean="0">
                <a:solidFill>
                  <a:srgbClr val="7030A0"/>
                </a:solidFill>
              </a:rPr>
              <a:t>idea</a:t>
            </a:r>
            <a:r>
              <a:rPr lang="es-MX" b="1" dirty="0" smtClean="0">
                <a:solidFill>
                  <a:srgbClr val="FF0000"/>
                </a:solidFill>
              </a:rPr>
              <a:t> </a:t>
            </a:r>
            <a:r>
              <a:rPr lang="es-MX" b="1" dirty="0" smtClean="0"/>
              <a:t>fundamentada.!!</a:t>
            </a:r>
          </a:p>
          <a:p>
            <a:endParaRPr lang="es-MX" dirty="0"/>
          </a:p>
        </p:txBody>
      </p:sp>
      <p:pic>
        <p:nvPicPr>
          <p:cNvPr id="2051" name="Picture 3"/>
          <p:cNvPicPr>
            <a:picLocks noChangeAspect="1" noChangeArrowheads="1"/>
          </p:cNvPicPr>
          <p:nvPr/>
        </p:nvPicPr>
        <p:blipFill>
          <a:blip r:embed="rId2" cstate="print"/>
          <a:srcRect/>
          <a:stretch>
            <a:fillRect/>
          </a:stretch>
        </p:blipFill>
        <p:spPr bwMode="auto">
          <a:xfrm>
            <a:off x="2411760" y="2420888"/>
            <a:ext cx="4234222" cy="4067767"/>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0648"/>
            <a:ext cx="8229600" cy="4389120"/>
          </a:xfrm>
        </p:spPr>
        <p:txBody>
          <a:bodyPr/>
          <a:lstStyle/>
          <a:p>
            <a:pPr algn="just">
              <a:buNone/>
            </a:pPr>
            <a:r>
              <a:rPr lang="es-ES" b="1" dirty="0" smtClean="0"/>
              <a:t>Las ocurrencias de negocio pueden venir de muchas fuentes, unas pueden salir de nuestra propia intuición, de los hábitos de vida o de un chispazo creativo.</a:t>
            </a:r>
            <a:endParaRPr lang="es-MX" b="1" dirty="0" smtClean="0"/>
          </a:p>
          <a:p>
            <a:pPr algn="just">
              <a:buNone/>
            </a:pPr>
            <a:r>
              <a:rPr lang="es-ES" b="1" dirty="0" smtClean="0"/>
              <a:t>El siguiente paso es darle forma de idea al reflexionar y profundizar en el valor que esta ocurrencia puede generar.</a:t>
            </a:r>
            <a:endParaRPr lang="es-MX" b="1" dirty="0"/>
          </a:p>
        </p:txBody>
      </p:sp>
      <p:pic>
        <p:nvPicPr>
          <p:cNvPr id="1026" name="Picture 2"/>
          <p:cNvPicPr>
            <a:picLocks noChangeAspect="1" noChangeArrowheads="1"/>
          </p:cNvPicPr>
          <p:nvPr/>
        </p:nvPicPr>
        <p:blipFill>
          <a:blip r:embed="rId2" cstate="print"/>
          <a:srcRect/>
          <a:stretch>
            <a:fillRect/>
          </a:stretch>
        </p:blipFill>
        <p:spPr bwMode="auto">
          <a:xfrm>
            <a:off x="2627784" y="3284984"/>
            <a:ext cx="4248472" cy="3297321"/>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67544" y="188640"/>
            <a:ext cx="8229600" cy="1143000"/>
          </a:xfrm>
        </p:spPr>
        <p:txBody>
          <a:bodyPr/>
          <a:lstStyle/>
          <a:p>
            <a:r>
              <a:rPr lang="es-MX" b="1" dirty="0" smtClean="0"/>
              <a:t>Modelo Canvas (lienzo)</a:t>
            </a:r>
            <a:endParaRPr lang="es-MX" b="1" dirty="0"/>
          </a:p>
        </p:txBody>
      </p:sp>
      <p:sp>
        <p:nvSpPr>
          <p:cNvPr id="3" name="2 Marcador de contenido"/>
          <p:cNvSpPr>
            <a:spLocks noGrp="1"/>
          </p:cNvSpPr>
          <p:nvPr>
            <p:ph idx="1"/>
          </p:nvPr>
        </p:nvSpPr>
        <p:spPr>
          <a:xfrm>
            <a:off x="467544" y="1340768"/>
            <a:ext cx="2592288" cy="576064"/>
          </a:xfrm>
        </p:spPr>
        <p:txBody>
          <a:bodyPr/>
          <a:lstStyle/>
          <a:p>
            <a:pPr>
              <a:buNone/>
            </a:pPr>
            <a:r>
              <a:rPr lang="es-MX" b="1" dirty="0" smtClean="0"/>
              <a:t>Concepto</a:t>
            </a:r>
            <a:endParaRPr lang="es-MX" b="1" dirty="0"/>
          </a:p>
        </p:txBody>
      </p:sp>
      <p:pic>
        <p:nvPicPr>
          <p:cNvPr id="2051" name="Picture 3"/>
          <p:cNvPicPr>
            <a:picLocks noChangeAspect="1" noChangeArrowheads="1"/>
          </p:cNvPicPr>
          <p:nvPr/>
        </p:nvPicPr>
        <p:blipFill>
          <a:blip r:embed="rId2" cstate="print"/>
          <a:srcRect/>
          <a:stretch>
            <a:fillRect/>
          </a:stretch>
        </p:blipFill>
        <p:spPr bwMode="auto">
          <a:xfrm>
            <a:off x="899592" y="2060848"/>
            <a:ext cx="7315931" cy="4271981"/>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67544" y="404664"/>
            <a:ext cx="8229600" cy="1143000"/>
          </a:xfrm>
        </p:spPr>
        <p:txBody>
          <a:bodyPr>
            <a:normAutofit fontScale="90000"/>
          </a:bodyPr>
          <a:lstStyle/>
          <a:p>
            <a:r>
              <a:rPr lang="es-MX" b="1" dirty="0" smtClean="0"/>
              <a:t>Negocio: </a:t>
            </a:r>
            <a:r>
              <a:rPr lang="es-MX" sz="3100" b="1" dirty="0" smtClean="0">
                <a:solidFill>
                  <a:schemeClr val="tx1"/>
                </a:solidFill>
              </a:rPr>
              <a:t>consiste en un sistema, método o forma de obtener dinero, a cambio de productos o servicios.</a:t>
            </a:r>
            <a:endParaRPr lang="es-MX" sz="3100" b="1" dirty="0">
              <a:solidFill>
                <a:schemeClr val="tx1"/>
              </a:solidFill>
            </a:endParaRPr>
          </a:p>
        </p:txBody>
      </p:sp>
      <p:pic>
        <p:nvPicPr>
          <p:cNvPr id="4099" name="Picture 3"/>
          <p:cNvPicPr>
            <a:picLocks noChangeAspect="1" noChangeArrowheads="1"/>
          </p:cNvPicPr>
          <p:nvPr/>
        </p:nvPicPr>
        <p:blipFill>
          <a:blip r:embed="rId2" cstate="print"/>
          <a:srcRect/>
          <a:stretch>
            <a:fillRect/>
          </a:stretch>
        </p:blipFill>
        <p:spPr bwMode="auto">
          <a:xfrm>
            <a:off x="357159" y="1844824"/>
            <a:ext cx="3728950" cy="2428891"/>
          </a:xfrm>
          <a:prstGeom prst="rect">
            <a:avLst/>
          </a:prstGeom>
          <a:noFill/>
          <a:ln w="9525">
            <a:noFill/>
            <a:miter lim="800000"/>
            <a:headEnd/>
            <a:tailEnd/>
          </a:ln>
          <a:effectLst/>
        </p:spPr>
      </p:pic>
      <p:pic>
        <p:nvPicPr>
          <p:cNvPr id="4101" name="Picture 5"/>
          <p:cNvPicPr>
            <a:picLocks noChangeAspect="1" noChangeArrowheads="1"/>
          </p:cNvPicPr>
          <p:nvPr/>
        </p:nvPicPr>
        <p:blipFill>
          <a:blip r:embed="rId3" cstate="print"/>
          <a:srcRect/>
          <a:stretch>
            <a:fillRect/>
          </a:stretch>
        </p:blipFill>
        <p:spPr bwMode="auto">
          <a:xfrm>
            <a:off x="3071802" y="4494703"/>
            <a:ext cx="3214710" cy="2174657"/>
          </a:xfrm>
          <a:prstGeom prst="rect">
            <a:avLst/>
          </a:prstGeom>
          <a:noFill/>
          <a:ln w="9525">
            <a:noFill/>
            <a:miter lim="800000"/>
            <a:headEnd/>
            <a:tailEnd/>
          </a:ln>
          <a:effectLst/>
        </p:spPr>
      </p:pic>
      <p:pic>
        <p:nvPicPr>
          <p:cNvPr id="3074" name="Picture 2"/>
          <p:cNvPicPr>
            <a:picLocks noChangeAspect="1" noChangeArrowheads="1"/>
          </p:cNvPicPr>
          <p:nvPr/>
        </p:nvPicPr>
        <p:blipFill>
          <a:blip r:embed="rId4" cstate="print"/>
          <a:srcRect/>
          <a:stretch>
            <a:fillRect/>
          </a:stretch>
        </p:blipFill>
        <p:spPr bwMode="auto">
          <a:xfrm>
            <a:off x="5135981" y="1916832"/>
            <a:ext cx="3108427" cy="2351246"/>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2071670" y="571480"/>
            <a:ext cx="5443068" cy="5643602"/>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p:txBody>
          <a:bodyPr/>
          <a:lstStyle/>
          <a:p>
            <a:endParaRPr lang="es-MX"/>
          </a:p>
        </p:txBody>
      </p:sp>
      <p:sp>
        <p:nvSpPr>
          <p:cNvPr id="3" name="2 Subtítulo"/>
          <p:cNvSpPr>
            <a:spLocks noGrp="1"/>
          </p:cNvSpPr>
          <p:nvPr>
            <p:ph type="subTitle" idx="1"/>
          </p:nvPr>
        </p:nvSpPr>
        <p:spPr/>
        <p:txBody>
          <a:bodyPr/>
          <a:lstStyle/>
          <a:p>
            <a:endParaRPr lang="es-MX"/>
          </a:p>
        </p:txBody>
      </p:sp>
      <p:pic>
        <p:nvPicPr>
          <p:cNvPr id="1026" name="Picture 2"/>
          <p:cNvPicPr>
            <a:picLocks noChangeAspect="1" noChangeArrowheads="1"/>
          </p:cNvPicPr>
          <p:nvPr/>
        </p:nvPicPr>
        <p:blipFill>
          <a:blip r:embed="rId2" cstate="print"/>
          <a:srcRect/>
          <a:stretch>
            <a:fillRect/>
          </a:stretch>
        </p:blipFill>
        <p:spPr bwMode="auto">
          <a:xfrm>
            <a:off x="428596" y="857232"/>
            <a:ext cx="8070563" cy="5429288"/>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ujo">
  <a:themeElements>
    <a:clrScheme name="Flujo">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ujo">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ujo">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470</TotalTime>
  <Words>301</Words>
  <Application>Microsoft Office PowerPoint</Application>
  <PresentationFormat>Presentación en pantalla (4:3)</PresentationFormat>
  <Paragraphs>26</Paragraphs>
  <Slides>13</Slides>
  <Notes>0</Notes>
  <HiddenSlides>0</HiddenSlides>
  <MMClips>0</MMClips>
  <ScaleCrop>false</ScaleCrop>
  <HeadingPairs>
    <vt:vector size="4" baseType="variant">
      <vt:variant>
        <vt:lpstr>Tema</vt:lpstr>
      </vt:variant>
      <vt:variant>
        <vt:i4>1</vt:i4>
      </vt:variant>
      <vt:variant>
        <vt:lpstr>Títulos de diapositiva</vt:lpstr>
      </vt:variant>
      <vt:variant>
        <vt:i4>13</vt:i4>
      </vt:variant>
    </vt:vector>
  </HeadingPairs>
  <TitlesOfParts>
    <vt:vector size="14" baseType="lpstr">
      <vt:lpstr>Flujo</vt:lpstr>
      <vt:lpstr>Controlar la Comunicación</vt:lpstr>
      <vt:lpstr>Justificación </vt:lpstr>
      <vt:lpstr>Diapositiva 3</vt:lpstr>
      <vt:lpstr>Diapositiva 4</vt:lpstr>
      <vt:lpstr>Película de Nosotros los Nobles</vt:lpstr>
      <vt:lpstr>¿Qué es una ocurrencia?</vt:lpstr>
      <vt:lpstr>¿Qué es una idea?</vt:lpstr>
      <vt:lpstr>Diferencia entre ocurrencia e idea…</vt:lpstr>
      <vt:lpstr>Diapositiva 9</vt:lpstr>
      <vt:lpstr>Modelo Canvas (lienzo)</vt:lpstr>
      <vt:lpstr>Negocio: consiste en un sistema, método o forma de obtener dinero, a cambio de productos o servicios.</vt:lpstr>
      <vt:lpstr>Diapositiva 12</vt:lpstr>
      <vt:lpstr>Diapositiva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Paty</dc:creator>
  <cp:lastModifiedBy>usuario</cp:lastModifiedBy>
  <cp:revision>23</cp:revision>
  <dcterms:created xsi:type="dcterms:W3CDTF">2014-05-19T16:16:32Z</dcterms:created>
  <dcterms:modified xsi:type="dcterms:W3CDTF">2015-02-17T16:29:19Z</dcterms:modified>
</cp:coreProperties>
</file>