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1" r:id="rId4"/>
    <p:sldId id="265" r:id="rId5"/>
    <p:sldId id="262" r:id="rId6"/>
    <p:sldId id="258" r:id="rId7"/>
    <p:sldId id="260" r:id="rId8"/>
    <p:sldId id="263"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0" d="100"/>
          <a:sy n="70" d="100"/>
        </p:scale>
        <p:origin x="-1810" y="-37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24165CAC-501A-4AD5-B528-7F860B944F7D}" type="datetimeFigureOut">
              <a:rPr lang="es-MX" smtClean="0"/>
              <a:pPr/>
              <a:t>24/06/2015</a:t>
            </a:fld>
            <a:endParaRPr lang="es-MX"/>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MX"/>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E18E1269-CE8C-4411-814D-474948C15C3A}"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24165CAC-501A-4AD5-B528-7F860B944F7D}" type="datetimeFigureOut">
              <a:rPr lang="es-MX" smtClean="0"/>
              <a:pPr/>
              <a:t>24/06/2015</a:t>
            </a:fld>
            <a:endParaRPr lang="es-MX"/>
          </a:p>
        </p:txBody>
      </p:sp>
      <p:sp>
        <p:nvSpPr>
          <p:cNvPr id="9" name="8 Marcador de número de diapositiva"/>
          <p:cNvSpPr>
            <a:spLocks noGrp="1"/>
          </p:cNvSpPr>
          <p:nvPr>
            <p:ph type="sldNum" sz="quarter" idx="15"/>
          </p:nvPr>
        </p:nvSpPr>
        <p:spPr/>
        <p:txBody>
          <a:bodyPr rtlCol="0"/>
          <a:lstStyle/>
          <a:p>
            <a:fld id="{E18E1269-CE8C-4411-814D-474948C15C3A}" type="slidenum">
              <a:rPr lang="es-MX" smtClean="0"/>
              <a:pPr/>
              <a:t>‹Nº›</a:t>
            </a:fld>
            <a:endParaRPr lang="es-MX"/>
          </a:p>
        </p:txBody>
      </p:sp>
      <p:sp>
        <p:nvSpPr>
          <p:cNvPr id="10" name="9 Marcador de pie de página"/>
          <p:cNvSpPr>
            <a:spLocks noGrp="1"/>
          </p:cNvSpPr>
          <p:nvPr>
            <p:ph type="ftr" sz="quarter" idx="16"/>
          </p:nvPr>
        </p:nvSpPr>
        <p:spPr/>
        <p:txBody>
          <a:bodyPr rtlCol="0"/>
          <a:lstStyle/>
          <a:p>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24165CAC-501A-4AD5-B528-7F860B944F7D}" type="datetimeFigureOut">
              <a:rPr lang="es-MX" smtClean="0"/>
              <a:pPr/>
              <a:t>24/06/2015</a:t>
            </a:fld>
            <a:endParaRPr lang="es-MX"/>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MX"/>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E18E1269-CE8C-4411-814D-474948C15C3A}"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24165CAC-501A-4AD5-B528-7F860B944F7D}" type="datetimeFigureOut">
              <a:rPr lang="es-MX" smtClean="0"/>
              <a:pPr/>
              <a:t>24/06/2015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E18E1269-CE8C-4411-814D-474948C15C3A}" type="slidenum">
              <a:rPr lang="es-MX" smtClean="0"/>
              <a:pPr/>
              <a:t>‹Nº›</a:t>
            </a:fld>
            <a:endParaRPr lang="es-MX"/>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24165CAC-501A-4AD5-B528-7F860B944F7D}" type="datetimeFigureOut">
              <a:rPr lang="es-MX" smtClean="0"/>
              <a:pPr/>
              <a:t>24/06/2015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E18E1269-CE8C-4411-814D-474948C15C3A}" type="slidenum">
              <a:rPr lang="es-MX" smtClean="0"/>
              <a:pPr/>
              <a:t>‹Nº›</a:t>
            </a:fld>
            <a:endParaRPr lang="es-MX"/>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24165CAC-501A-4AD5-B528-7F860B944F7D}" type="datetimeFigureOut">
              <a:rPr lang="es-MX" smtClean="0"/>
              <a:pPr/>
              <a:t>24/06/2015</a:t>
            </a:fld>
            <a:endParaRPr lang="es-MX"/>
          </a:p>
        </p:txBody>
      </p:sp>
      <p:sp>
        <p:nvSpPr>
          <p:cNvPr id="7" name="6 Marcador de número de diapositiva"/>
          <p:cNvSpPr>
            <a:spLocks noGrp="1"/>
          </p:cNvSpPr>
          <p:nvPr>
            <p:ph type="sldNum" sz="quarter" idx="11"/>
          </p:nvPr>
        </p:nvSpPr>
        <p:spPr/>
        <p:txBody>
          <a:bodyPr rtlCol="0"/>
          <a:lstStyle/>
          <a:p>
            <a:fld id="{E18E1269-CE8C-4411-814D-474948C15C3A}" type="slidenum">
              <a:rPr lang="es-MX" smtClean="0"/>
              <a:pPr/>
              <a:t>‹Nº›</a:t>
            </a:fld>
            <a:endParaRPr lang="es-MX"/>
          </a:p>
        </p:txBody>
      </p:sp>
      <p:sp>
        <p:nvSpPr>
          <p:cNvPr id="8" name="7 Marcador de pie de página"/>
          <p:cNvSpPr>
            <a:spLocks noGrp="1"/>
          </p:cNvSpPr>
          <p:nvPr>
            <p:ph type="ftr" sz="quarter" idx="12"/>
          </p:nvPr>
        </p:nvSpPr>
        <p:spPr/>
        <p:txBody>
          <a:bodyPr rtlCol="0"/>
          <a:lstStyle/>
          <a:p>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4165CAC-501A-4AD5-B528-7F860B944F7D}" type="datetimeFigureOut">
              <a:rPr lang="es-MX" smtClean="0"/>
              <a:pPr/>
              <a:t>24/06/2015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E18E1269-CE8C-4411-814D-474948C15C3A}"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24165CAC-501A-4AD5-B528-7F860B944F7D}" type="datetimeFigureOut">
              <a:rPr lang="es-MX" smtClean="0"/>
              <a:pPr/>
              <a:t>24/06/2015</a:t>
            </a:fld>
            <a:endParaRPr lang="es-MX"/>
          </a:p>
        </p:txBody>
      </p:sp>
      <p:sp>
        <p:nvSpPr>
          <p:cNvPr id="22" name="21 Marcador de número de diapositiva"/>
          <p:cNvSpPr>
            <a:spLocks noGrp="1"/>
          </p:cNvSpPr>
          <p:nvPr>
            <p:ph type="sldNum" sz="quarter" idx="15"/>
          </p:nvPr>
        </p:nvSpPr>
        <p:spPr/>
        <p:txBody>
          <a:bodyPr rtlCol="0"/>
          <a:lstStyle/>
          <a:p>
            <a:fld id="{E18E1269-CE8C-4411-814D-474948C15C3A}" type="slidenum">
              <a:rPr lang="es-MX" smtClean="0"/>
              <a:pPr/>
              <a:t>‹Nº›</a:t>
            </a:fld>
            <a:endParaRPr lang="es-MX"/>
          </a:p>
        </p:txBody>
      </p:sp>
      <p:sp>
        <p:nvSpPr>
          <p:cNvPr id="23" name="22 Marcador de pie de página"/>
          <p:cNvSpPr>
            <a:spLocks noGrp="1"/>
          </p:cNvSpPr>
          <p:nvPr>
            <p:ph type="ftr" sz="quarter" idx="16"/>
          </p:nvPr>
        </p:nvSpPr>
        <p:spPr/>
        <p:txBody>
          <a:bodyPr rtlCol="0"/>
          <a:lstStyle/>
          <a:p>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24165CAC-501A-4AD5-B528-7F860B944F7D}" type="datetimeFigureOut">
              <a:rPr lang="es-MX" smtClean="0"/>
              <a:pPr/>
              <a:t>24/06/2015</a:t>
            </a:fld>
            <a:endParaRPr lang="es-MX"/>
          </a:p>
        </p:txBody>
      </p:sp>
      <p:sp>
        <p:nvSpPr>
          <p:cNvPr id="18" name="17 Marcador de número de diapositiva"/>
          <p:cNvSpPr>
            <a:spLocks noGrp="1"/>
          </p:cNvSpPr>
          <p:nvPr>
            <p:ph type="sldNum" sz="quarter" idx="11"/>
          </p:nvPr>
        </p:nvSpPr>
        <p:spPr/>
        <p:txBody>
          <a:bodyPr rtlCol="0"/>
          <a:lstStyle/>
          <a:p>
            <a:fld id="{E18E1269-CE8C-4411-814D-474948C15C3A}" type="slidenum">
              <a:rPr lang="es-MX" smtClean="0"/>
              <a:pPr/>
              <a:t>‹Nº›</a:t>
            </a:fld>
            <a:endParaRPr lang="es-MX"/>
          </a:p>
        </p:txBody>
      </p:sp>
      <p:sp>
        <p:nvSpPr>
          <p:cNvPr id="21" name="20 Marcador de pie de página"/>
          <p:cNvSpPr>
            <a:spLocks noGrp="1"/>
          </p:cNvSpPr>
          <p:nvPr>
            <p:ph type="ftr" sz="quarter" idx="12"/>
          </p:nvPr>
        </p:nvSpPr>
        <p:spPr/>
        <p:txBody>
          <a:bodyPr rtlCol="0"/>
          <a:lstStyle/>
          <a:p>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24165CAC-501A-4AD5-B528-7F860B944F7D}" type="datetimeFigureOut">
              <a:rPr lang="es-MX" smtClean="0"/>
              <a:pPr/>
              <a:t>24/06/2015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18E1269-CE8C-4411-814D-474948C15C3A}"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24165CAC-501A-4AD5-B528-7F860B944F7D}" type="datetimeFigureOut">
              <a:rPr lang="es-MX" smtClean="0"/>
              <a:pPr/>
              <a:t>24/06/2015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18E1269-CE8C-4411-814D-474948C15C3A}"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24165CAC-501A-4AD5-B528-7F860B944F7D}" type="datetimeFigureOut">
              <a:rPr lang="es-MX" smtClean="0"/>
              <a:pPr/>
              <a:t>24/06/2015</a:t>
            </a:fld>
            <a:endParaRPr lang="es-MX"/>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MX"/>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18E1269-CE8C-4411-814D-474948C15C3A}"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63688" y="404664"/>
            <a:ext cx="6858000" cy="1246290"/>
          </a:xfrm>
        </p:spPr>
        <p:txBody>
          <a:bodyPr/>
          <a:lstStyle/>
          <a:p>
            <a:pPr algn="ctr"/>
            <a:r>
              <a:rPr lang="es-MX" dirty="0" smtClean="0"/>
              <a:t>Multiversidad Latinoamericana </a:t>
            </a:r>
            <a:br>
              <a:rPr lang="es-MX" dirty="0" smtClean="0"/>
            </a:br>
            <a:r>
              <a:rPr lang="es-MX" dirty="0" smtClean="0"/>
              <a:t>Campus Veracruz</a:t>
            </a:r>
            <a:endParaRPr lang="es-MX" dirty="0"/>
          </a:p>
        </p:txBody>
      </p:sp>
      <p:sp>
        <p:nvSpPr>
          <p:cNvPr id="3" name="2 Subtítulo"/>
          <p:cNvSpPr>
            <a:spLocks noGrp="1"/>
          </p:cNvSpPr>
          <p:nvPr>
            <p:ph type="subTitle" idx="1"/>
          </p:nvPr>
        </p:nvSpPr>
        <p:spPr>
          <a:xfrm>
            <a:off x="4211960" y="4509120"/>
            <a:ext cx="4464496" cy="432048"/>
          </a:xfrm>
        </p:spPr>
        <p:txBody>
          <a:bodyPr>
            <a:normAutofit/>
          </a:bodyPr>
          <a:lstStyle/>
          <a:p>
            <a:r>
              <a:rPr lang="es-MX" dirty="0" smtClean="0"/>
              <a:t>Profesor:  </a:t>
            </a:r>
            <a:r>
              <a:rPr lang="es-MX" b="0" dirty="0" smtClean="0"/>
              <a:t>Yalina Rosalía Ortiz Gómez</a:t>
            </a:r>
          </a:p>
        </p:txBody>
      </p:sp>
      <p:sp>
        <p:nvSpPr>
          <p:cNvPr id="5" name="4 CuadroTexto"/>
          <p:cNvSpPr txBox="1"/>
          <p:nvPr/>
        </p:nvSpPr>
        <p:spPr>
          <a:xfrm>
            <a:off x="3563888" y="2564904"/>
            <a:ext cx="3305713" cy="461665"/>
          </a:xfrm>
          <a:prstGeom prst="rect">
            <a:avLst/>
          </a:prstGeom>
          <a:noFill/>
        </p:spPr>
        <p:txBody>
          <a:bodyPr wrap="none" rtlCol="0">
            <a:spAutoFit/>
          </a:bodyPr>
          <a:lstStyle/>
          <a:p>
            <a:r>
              <a:rPr lang="es-ES" sz="2400" b="1" dirty="0" smtClean="0"/>
              <a:t>ADMINISTRACIÓN</a:t>
            </a:r>
            <a:endParaRPr lang="es-ES" sz="2400" b="1" dirty="0"/>
          </a:p>
        </p:txBody>
      </p:sp>
      <p:sp>
        <p:nvSpPr>
          <p:cNvPr id="6" name="5 CuadroTexto"/>
          <p:cNvSpPr txBox="1"/>
          <p:nvPr/>
        </p:nvSpPr>
        <p:spPr>
          <a:xfrm>
            <a:off x="4214810" y="3286124"/>
            <a:ext cx="1891865" cy="400110"/>
          </a:xfrm>
          <a:prstGeom prst="rect">
            <a:avLst/>
          </a:prstGeom>
          <a:noFill/>
        </p:spPr>
        <p:txBody>
          <a:bodyPr wrap="none" rtlCol="0">
            <a:spAutoFit/>
          </a:bodyPr>
          <a:lstStyle/>
          <a:p>
            <a:r>
              <a:rPr lang="es-ES" sz="2000" b="1" dirty="0" smtClean="0"/>
              <a:t>LIDERAZGO</a:t>
            </a:r>
            <a:endParaRPr lang="es-ES" sz="20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60648"/>
            <a:ext cx="2170584" cy="580926"/>
          </a:xfrm>
        </p:spPr>
        <p:txBody>
          <a:bodyPr>
            <a:normAutofit fontScale="90000"/>
          </a:bodyPr>
          <a:lstStyle/>
          <a:p>
            <a:r>
              <a:rPr lang="es-MX" b="1" dirty="0" smtClean="0"/>
              <a:t>Liderazgo</a:t>
            </a:r>
            <a:endParaRPr lang="es-MX" b="1" dirty="0"/>
          </a:p>
        </p:txBody>
      </p:sp>
      <p:pic>
        <p:nvPicPr>
          <p:cNvPr id="1026" name="Picture 2"/>
          <p:cNvPicPr>
            <a:picLocks noGrp="1" noChangeAspect="1" noChangeArrowheads="1"/>
          </p:cNvPicPr>
          <p:nvPr>
            <p:ph sz="quarter" idx="1"/>
          </p:nvPr>
        </p:nvPicPr>
        <p:blipFill>
          <a:blip r:embed="rId2" cstate="print"/>
          <a:srcRect/>
          <a:stretch>
            <a:fillRect/>
          </a:stretch>
        </p:blipFill>
        <p:spPr bwMode="auto">
          <a:xfrm>
            <a:off x="2699792" y="3284984"/>
            <a:ext cx="4320480" cy="3270872"/>
          </a:xfrm>
          <a:prstGeom prst="rect">
            <a:avLst/>
          </a:prstGeom>
          <a:noFill/>
          <a:ln w="9525">
            <a:noFill/>
            <a:miter lim="800000"/>
            <a:headEnd/>
            <a:tailEnd/>
          </a:ln>
        </p:spPr>
      </p:pic>
      <p:sp>
        <p:nvSpPr>
          <p:cNvPr id="6" name="5 CuadroTexto"/>
          <p:cNvSpPr txBox="1"/>
          <p:nvPr/>
        </p:nvSpPr>
        <p:spPr>
          <a:xfrm>
            <a:off x="539552" y="1052736"/>
            <a:ext cx="7992887" cy="1938992"/>
          </a:xfrm>
          <a:prstGeom prst="rect">
            <a:avLst/>
          </a:prstGeom>
          <a:noFill/>
        </p:spPr>
        <p:txBody>
          <a:bodyPr wrap="square" rtlCol="0">
            <a:spAutoFit/>
          </a:bodyPr>
          <a:lstStyle/>
          <a:p>
            <a:pPr algn="just"/>
            <a:r>
              <a:rPr lang="es-MX" sz="2000" dirty="0">
                <a:solidFill>
                  <a:schemeClr val="tx2">
                    <a:lumMod val="75000"/>
                  </a:schemeClr>
                </a:solidFill>
                <a:latin typeface="Arial" pitchFamily="34" charset="0"/>
                <a:ea typeface="Verdana" pitchFamily="34" charset="0"/>
                <a:cs typeface="Arial" pitchFamily="34" charset="0"/>
              </a:rPr>
              <a:t>Entendemos al liderazgo como </a:t>
            </a:r>
            <a:r>
              <a:rPr lang="es-MX" sz="2000" dirty="0" smtClean="0">
                <a:solidFill>
                  <a:schemeClr val="tx2">
                    <a:lumMod val="75000"/>
                  </a:schemeClr>
                </a:solidFill>
                <a:latin typeface="Arial" pitchFamily="34" charset="0"/>
                <a:ea typeface="Verdana" pitchFamily="34" charset="0"/>
                <a:cs typeface="Arial" pitchFamily="34" charset="0"/>
              </a:rPr>
              <a:t>el conjunto </a:t>
            </a:r>
            <a:r>
              <a:rPr lang="es-MX" sz="2000" dirty="0">
                <a:solidFill>
                  <a:schemeClr val="tx2">
                    <a:lumMod val="75000"/>
                  </a:schemeClr>
                </a:solidFill>
                <a:latin typeface="Arial" pitchFamily="34" charset="0"/>
                <a:ea typeface="Verdana" pitchFamily="34" charset="0"/>
                <a:cs typeface="Arial" pitchFamily="34" charset="0"/>
              </a:rPr>
              <a:t>de capacidades que tiene </a:t>
            </a:r>
            <a:r>
              <a:rPr lang="es-MX" sz="2000" dirty="0" smtClean="0">
                <a:solidFill>
                  <a:schemeClr val="tx2">
                    <a:lumMod val="75000"/>
                  </a:schemeClr>
                </a:solidFill>
                <a:latin typeface="Arial" pitchFamily="34" charset="0"/>
                <a:ea typeface="Verdana" pitchFamily="34" charset="0"/>
                <a:cs typeface="Arial" pitchFamily="34" charset="0"/>
              </a:rPr>
              <a:t>un individuo </a:t>
            </a:r>
            <a:r>
              <a:rPr lang="es-MX" sz="2000" dirty="0">
                <a:solidFill>
                  <a:schemeClr val="tx2">
                    <a:lumMod val="75000"/>
                  </a:schemeClr>
                </a:solidFill>
                <a:latin typeface="Arial" pitchFamily="34" charset="0"/>
                <a:ea typeface="Verdana" pitchFamily="34" charset="0"/>
                <a:cs typeface="Arial" pitchFamily="34" charset="0"/>
              </a:rPr>
              <a:t>para influir en la mente de </a:t>
            </a:r>
            <a:r>
              <a:rPr lang="es-MX" sz="2000" dirty="0" smtClean="0">
                <a:solidFill>
                  <a:schemeClr val="tx2">
                    <a:lumMod val="75000"/>
                  </a:schemeClr>
                </a:solidFill>
                <a:latin typeface="Arial" pitchFamily="34" charset="0"/>
                <a:ea typeface="Verdana" pitchFamily="34" charset="0"/>
                <a:cs typeface="Arial" pitchFamily="34" charset="0"/>
              </a:rPr>
              <a:t>las personas </a:t>
            </a:r>
            <a:r>
              <a:rPr lang="es-MX" sz="2000" dirty="0">
                <a:solidFill>
                  <a:schemeClr val="tx2">
                    <a:lumMod val="75000"/>
                  </a:schemeClr>
                </a:solidFill>
                <a:latin typeface="Arial" pitchFamily="34" charset="0"/>
                <a:ea typeface="Verdana" pitchFamily="34" charset="0"/>
                <a:cs typeface="Arial" pitchFamily="34" charset="0"/>
              </a:rPr>
              <a:t>o en un grupo de </a:t>
            </a:r>
            <a:r>
              <a:rPr lang="es-MX" sz="2000" dirty="0" smtClean="0">
                <a:solidFill>
                  <a:schemeClr val="tx2">
                    <a:lumMod val="75000"/>
                  </a:schemeClr>
                </a:solidFill>
                <a:latin typeface="Arial" pitchFamily="34" charset="0"/>
                <a:ea typeface="Verdana" pitchFamily="34" charset="0"/>
                <a:cs typeface="Arial" pitchFamily="34" charset="0"/>
              </a:rPr>
              <a:t>personas determinado</a:t>
            </a:r>
            <a:r>
              <a:rPr lang="es-MX" sz="2000" dirty="0">
                <a:solidFill>
                  <a:schemeClr val="tx2">
                    <a:lumMod val="75000"/>
                  </a:schemeClr>
                </a:solidFill>
                <a:latin typeface="Arial" pitchFamily="34" charset="0"/>
                <a:ea typeface="Verdana" pitchFamily="34" charset="0"/>
                <a:cs typeface="Arial" pitchFamily="34" charset="0"/>
              </a:rPr>
              <a:t>, haciendo que el </a:t>
            </a:r>
            <a:r>
              <a:rPr lang="es-MX" sz="2000" dirty="0" smtClean="0">
                <a:solidFill>
                  <a:schemeClr val="tx2">
                    <a:lumMod val="75000"/>
                  </a:schemeClr>
                </a:solidFill>
                <a:latin typeface="Arial" pitchFamily="34" charset="0"/>
                <a:ea typeface="Verdana" pitchFamily="34" charset="0"/>
                <a:cs typeface="Arial" pitchFamily="34" charset="0"/>
              </a:rPr>
              <a:t>equipo trabaje </a:t>
            </a:r>
            <a:r>
              <a:rPr lang="es-MX" sz="2000" dirty="0">
                <a:solidFill>
                  <a:schemeClr val="tx2">
                    <a:lumMod val="75000"/>
                  </a:schemeClr>
                </a:solidFill>
                <a:latin typeface="Arial" pitchFamily="34" charset="0"/>
                <a:ea typeface="Verdana" pitchFamily="34" charset="0"/>
                <a:cs typeface="Arial" pitchFamily="34" charset="0"/>
              </a:rPr>
              <a:t>con entusiasmo en el logro </a:t>
            </a:r>
            <a:r>
              <a:rPr lang="es-MX" sz="2000" dirty="0" smtClean="0">
                <a:solidFill>
                  <a:schemeClr val="tx2">
                    <a:lumMod val="75000"/>
                  </a:schemeClr>
                </a:solidFill>
                <a:latin typeface="Arial" pitchFamily="34" charset="0"/>
                <a:ea typeface="Verdana" pitchFamily="34" charset="0"/>
                <a:cs typeface="Arial" pitchFamily="34" charset="0"/>
              </a:rPr>
              <a:t>de metas </a:t>
            </a:r>
            <a:r>
              <a:rPr lang="es-MX" sz="2000" dirty="0">
                <a:solidFill>
                  <a:schemeClr val="tx2">
                    <a:lumMod val="75000"/>
                  </a:schemeClr>
                </a:solidFill>
                <a:latin typeface="Arial" pitchFamily="34" charset="0"/>
                <a:ea typeface="Verdana" pitchFamily="34" charset="0"/>
                <a:cs typeface="Arial" pitchFamily="34" charset="0"/>
              </a:rPr>
              <a:t>y objetivos. Liderazgo </a:t>
            </a:r>
            <a:r>
              <a:rPr lang="es-MX" sz="2000" dirty="0" smtClean="0">
                <a:solidFill>
                  <a:schemeClr val="tx2">
                    <a:lumMod val="75000"/>
                  </a:schemeClr>
                </a:solidFill>
                <a:latin typeface="Arial" pitchFamily="34" charset="0"/>
                <a:ea typeface="Verdana" pitchFamily="34" charset="0"/>
                <a:cs typeface="Arial" pitchFamily="34" charset="0"/>
              </a:rPr>
              <a:t>es también </a:t>
            </a:r>
            <a:r>
              <a:rPr lang="es-MX" sz="2000" dirty="0">
                <a:solidFill>
                  <a:schemeClr val="tx2">
                    <a:lumMod val="75000"/>
                  </a:schemeClr>
                </a:solidFill>
                <a:latin typeface="Arial" pitchFamily="34" charset="0"/>
                <a:ea typeface="Verdana" pitchFamily="34" charset="0"/>
                <a:cs typeface="Arial" pitchFamily="34" charset="0"/>
              </a:rPr>
              <a:t>la capacidad de tomar </a:t>
            </a:r>
            <a:r>
              <a:rPr lang="es-MX" sz="2000" dirty="0" smtClean="0">
                <a:solidFill>
                  <a:schemeClr val="tx2">
                    <a:lumMod val="75000"/>
                  </a:schemeClr>
                </a:solidFill>
                <a:latin typeface="Arial" pitchFamily="34" charset="0"/>
                <a:ea typeface="Verdana" pitchFamily="34" charset="0"/>
                <a:cs typeface="Arial" pitchFamily="34" charset="0"/>
              </a:rPr>
              <a:t>la iniciativa</a:t>
            </a:r>
            <a:r>
              <a:rPr lang="es-MX" sz="2000" dirty="0">
                <a:solidFill>
                  <a:schemeClr val="tx2">
                    <a:lumMod val="75000"/>
                  </a:schemeClr>
                </a:solidFill>
                <a:latin typeface="Arial" pitchFamily="34" charset="0"/>
                <a:ea typeface="Verdana" pitchFamily="34" charset="0"/>
                <a:cs typeface="Arial" pitchFamily="34" charset="0"/>
              </a:rPr>
              <a:t>, gestionar, convocar, </a:t>
            </a:r>
            <a:r>
              <a:rPr lang="es-MX" sz="2000" dirty="0" smtClean="0">
                <a:solidFill>
                  <a:schemeClr val="tx2">
                    <a:lumMod val="75000"/>
                  </a:schemeClr>
                </a:solidFill>
                <a:latin typeface="Arial" pitchFamily="34" charset="0"/>
                <a:ea typeface="Verdana" pitchFamily="34" charset="0"/>
                <a:cs typeface="Arial" pitchFamily="34" charset="0"/>
              </a:rPr>
              <a:t>promover incentivar</a:t>
            </a:r>
            <a:r>
              <a:rPr lang="es-MX" sz="2000" dirty="0">
                <a:solidFill>
                  <a:schemeClr val="tx2">
                    <a:lumMod val="75000"/>
                  </a:schemeClr>
                </a:solidFill>
                <a:latin typeface="Arial" pitchFamily="34" charset="0"/>
                <a:ea typeface="Verdana" pitchFamily="34" charset="0"/>
                <a:cs typeface="Arial" pitchFamily="34" charset="0"/>
              </a:rPr>
              <a:t>, motivar y evaluar a un </a:t>
            </a:r>
            <a:r>
              <a:rPr lang="es-MX" sz="2000" dirty="0" smtClean="0">
                <a:solidFill>
                  <a:schemeClr val="tx2">
                    <a:lumMod val="75000"/>
                  </a:schemeClr>
                </a:solidFill>
                <a:latin typeface="Arial" pitchFamily="34" charset="0"/>
                <a:ea typeface="Verdana" pitchFamily="34" charset="0"/>
                <a:cs typeface="Arial" pitchFamily="34" charset="0"/>
              </a:rPr>
              <a:t>grupo o equipo.</a:t>
            </a:r>
            <a:endParaRPr lang="es-MX" sz="2000" dirty="0">
              <a:solidFill>
                <a:schemeClr val="tx2">
                  <a:lumMod val="75000"/>
                </a:schemeClr>
              </a:solidFill>
              <a:latin typeface="Arial" pitchFamily="34" charset="0"/>
              <a:ea typeface="Verdana"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iderazgo 1.jpg"/>
          <p:cNvPicPr>
            <a:picLocks noChangeAspect="1"/>
          </p:cNvPicPr>
          <p:nvPr/>
        </p:nvPicPr>
        <p:blipFill>
          <a:blip r:embed="rId2" cstate="print"/>
          <a:stretch>
            <a:fillRect/>
          </a:stretch>
        </p:blipFill>
        <p:spPr>
          <a:xfrm>
            <a:off x="6444208" y="-99392"/>
            <a:ext cx="2232248" cy="1484784"/>
          </a:xfrm>
          <a:prstGeom prst="rect">
            <a:avLst/>
          </a:prstGeom>
        </p:spPr>
      </p:pic>
      <p:sp>
        <p:nvSpPr>
          <p:cNvPr id="2" name="1 Título"/>
          <p:cNvSpPr>
            <a:spLocks noGrp="1"/>
          </p:cNvSpPr>
          <p:nvPr>
            <p:ph type="title"/>
          </p:nvPr>
        </p:nvSpPr>
        <p:spPr>
          <a:xfrm>
            <a:off x="899592" y="1052736"/>
            <a:ext cx="6635080" cy="508918"/>
          </a:xfrm>
        </p:spPr>
        <p:txBody>
          <a:bodyPr>
            <a:normAutofit fontScale="90000"/>
          </a:bodyPr>
          <a:lstStyle/>
          <a:p>
            <a:r>
              <a:rPr lang="es-MX" dirty="0" smtClean="0"/>
              <a:t>¿</a:t>
            </a:r>
            <a:r>
              <a:rPr lang="es-MX" b="1" dirty="0" smtClean="0"/>
              <a:t>Qué tipos de liderazgo existe ? </a:t>
            </a:r>
            <a:endParaRPr lang="es-MX" b="1" dirty="0"/>
          </a:p>
        </p:txBody>
      </p:sp>
      <p:sp>
        <p:nvSpPr>
          <p:cNvPr id="3" name="2 Marcador de contenido"/>
          <p:cNvSpPr>
            <a:spLocks noGrp="1"/>
          </p:cNvSpPr>
          <p:nvPr>
            <p:ph sz="quarter" idx="1"/>
          </p:nvPr>
        </p:nvSpPr>
        <p:spPr>
          <a:xfrm>
            <a:off x="467544" y="2132856"/>
            <a:ext cx="7715200" cy="2088232"/>
          </a:xfrm>
        </p:spPr>
        <p:txBody>
          <a:bodyPr>
            <a:noAutofit/>
          </a:bodyPr>
          <a:lstStyle/>
          <a:p>
            <a:pPr algn="just">
              <a:buNone/>
            </a:pPr>
            <a:r>
              <a:rPr lang="es-MX" b="1" dirty="0" smtClean="0">
                <a:solidFill>
                  <a:schemeClr val="tx2">
                    <a:lumMod val="75000"/>
                  </a:schemeClr>
                </a:solidFill>
                <a:latin typeface="Arial" pitchFamily="34" charset="0"/>
                <a:ea typeface="Verdana" pitchFamily="34" charset="0"/>
                <a:cs typeface="Arial" pitchFamily="34" charset="0"/>
              </a:rPr>
              <a:t>En opinión de expertos en Desarrollo Organizacional, existen muchos tipos de liderazgo. En opinión de otros, no es que existan varios tipos de liderazgo: el liderazgo es uno y, como los líderes son personas (individuos con características personales definidas), las clasificaciones corresponden a la forma como ejercen o han adquirido la facultad de dirigir, circunstancia que no necesariamente implica que sea un líder.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51520" y="404664"/>
            <a:ext cx="8280920" cy="5632311"/>
          </a:xfrm>
          <a:prstGeom prst="rect">
            <a:avLst/>
          </a:prstGeom>
        </p:spPr>
        <p:txBody>
          <a:bodyPr wrap="square">
            <a:spAutoFit/>
          </a:bodyPr>
          <a:lstStyle/>
          <a:p>
            <a:pPr algn="just">
              <a:buFont typeface="Wingdings" pitchFamily="2" charset="2"/>
              <a:buChar char="q"/>
            </a:pPr>
            <a:r>
              <a:rPr lang="es-MX" sz="2000" b="1" dirty="0" smtClean="0">
                <a:latin typeface="Arial" pitchFamily="34" charset="0"/>
                <a:ea typeface="Verdana" pitchFamily="34" charset="0"/>
                <a:cs typeface="Arial" pitchFamily="34" charset="0"/>
              </a:rPr>
              <a:t> Líder carismático: </a:t>
            </a:r>
            <a:r>
              <a:rPr lang="es-MX" sz="2000" dirty="0" smtClean="0">
                <a:latin typeface="Arial" pitchFamily="34" charset="0"/>
                <a:ea typeface="Verdana" pitchFamily="34" charset="0"/>
                <a:cs typeface="Arial" pitchFamily="34" charset="0"/>
              </a:rPr>
              <a:t>es el que tiene la capacidad de generar entusiasmo. Es elegido como líder por su manera de dar entusiasmo a sus seguidores. </a:t>
            </a:r>
          </a:p>
          <a:p>
            <a:pPr algn="just">
              <a:buFont typeface="Wingdings" pitchFamily="2" charset="2"/>
              <a:buChar char="q"/>
            </a:pPr>
            <a:endParaRPr lang="es-MX" sz="2000" b="1" dirty="0" smtClean="0">
              <a:latin typeface="Arial" pitchFamily="34" charset="0"/>
              <a:ea typeface="Verdana" pitchFamily="34" charset="0"/>
              <a:cs typeface="Arial" pitchFamily="34" charset="0"/>
            </a:endParaRPr>
          </a:p>
          <a:p>
            <a:pPr algn="just">
              <a:buFont typeface="Wingdings" pitchFamily="2" charset="2"/>
              <a:buChar char="q"/>
            </a:pPr>
            <a:r>
              <a:rPr lang="es-MX" sz="2000" b="1" dirty="0" smtClean="0">
                <a:latin typeface="Arial" pitchFamily="34" charset="0"/>
                <a:ea typeface="Verdana" pitchFamily="34" charset="0"/>
                <a:cs typeface="Arial" pitchFamily="34" charset="0"/>
              </a:rPr>
              <a:t> Líder tradicional: </a:t>
            </a:r>
            <a:r>
              <a:rPr lang="es-MX" sz="2000" dirty="0" smtClean="0">
                <a:latin typeface="Arial" pitchFamily="34" charset="0"/>
                <a:ea typeface="Verdana" pitchFamily="34" charset="0"/>
                <a:cs typeface="Arial" pitchFamily="34" charset="0"/>
              </a:rPr>
              <a:t>es aquél que hereda el poder por costumbre o por un cargo importante, o que pertenece a un grupo familiar de élite que ha tenido el poder desde hace generaciones. Ejemplos: un reino. </a:t>
            </a:r>
          </a:p>
          <a:p>
            <a:pPr algn="just">
              <a:buFont typeface="Wingdings" pitchFamily="2" charset="2"/>
              <a:buChar char="q"/>
            </a:pPr>
            <a:endParaRPr lang="es-MX" sz="2000" b="1" dirty="0" smtClean="0">
              <a:latin typeface="Arial" pitchFamily="34" charset="0"/>
              <a:ea typeface="Verdana" pitchFamily="34" charset="0"/>
              <a:cs typeface="Arial" pitchFamily="34" charset="0"/>
            </a:endParaRPr>
          </a:p>
          <a:p>
            <a:pPr algn="just">
              <a:buFont typeface="Wingdings" pitchFamily="2" charset="2"/>
              <a:buChar char="q"/>
            </a:pPr>
            <a:r>
              <a:rPr lang="es-MX" sz="2000" b="1" dirty="0" smtClean="0">
                <a:latin typeface="Arial" pitchFamily="34" charset="0"/>
                <a:ea typeface="Verdana" pitchFamily="34" charset="0"/>
                <a:cs typeface="Arial" pitchFamily="34" charset="0"/>
              </a:rPr>
              <a:t> Líder legítimo: </a:t>
            </a:r>
            <a:r>
              <a:rPr lang="es-MX" sz="2000" dirty="0" smtClean="0">
                <a:latin typeface="Arial" pitchFamily="34" charset="0"/>
                <a:ea typeface="Verdana" pitchFamily="34" charset="0"/>
                <a:cs typeface="Arial" pitchFamily="34" charset="0"/>
              </a:rPr>
              <a:t>podríamos pensar en "líder legítimo" y "líder ilegítimo". El primero es aquella persona que adquiere el poder mediante procedimientos autorizados en las normas legales, mientras que el líder ilegítimo es el que adquiere su autoridad a través del uso de la ilegalidad. Al líder ilegítimo ni siquiera se le puede considerar líder, puesto que una de las características del liderazgo es precisamente la capacidad de convocar y convencer, así que un "liderazgo por medio de la fuerza" no es otra cosa que carencia del mismo. Lo único que puede distinguir a un líder es que tenga seguidores: sin seguidores no hay líder.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051720" y="116632"/>
            <a:ext cx="5050904" cy="580926"/>
          </a:xfrm>
        </p:spPr>
        <p:txBody>
          <a:bodyPr>
            <a:normAutofit fontScale="90000"/>
          </a:bodyPr>
          <a:lstStyle/>
          <a:p>
            <a:r>
              <a:rPr lang="es-MX" b="1" dirty="0" smtClean="0">
                <a:solidFill>
                  <a:schemeClr val="tx1"/>
                </a:solidFill>
              </a:rPr>
              <a:t>Características del líder</a:t>
            </a:r>
            <a:endParaRPr lang="es-MX" b="1" dirty="0">
              <a:solidFill>
                <a:schemeClr val="tx1"/>
              </a:solidFill>
            </a:endParaRPr>
          </a:p>
        </p:txBody>
      </p:sp>
      <p:sp>
        <p:nvSpPr>
          <p:cNvPr id="3" name="2 Marcador de contenido"/>
          <p:cNvSpPr>
            <a:spLocks noGrp="1"/>
          </p:cNvSpPr>
          <p:nvPr>
            <p:ph sz="quarter" idx="1"/>
          </p:nvPr>
        </p:nvSpPr>
        <p:spPr>
          <a:xfrm>
            <a:off x="323528" y="548680"/>
            <a:ext cx="8424936" cy="6309320"/>
          </a:xfrm>
        </p:spPr>
        <p:txBody>
          <a:bodyPr>
            <a:normAutofit fontScale="62500" lnSpcReduction="20000"/>
          </a:bodyPr>
          <a:lstStyle/>
          <a:p>
            <a:endParaRPr lang="es-MX" b="1" dirty="0" smtClean="0"/>
          </a:p>
          <a:p>
            <a:pPr marL="274320" lvl="1" algn="just">
              <a:spcBef>
                <a:spcPts val="600"/>
              </a:spcBef>
              <a:buSzPct val="70000"/>
              <a:buNone/>
            </a:pPr>
            <a:r>
              <a:rPr lang="es-MX" sz="2900" b="1" dirty="0" smtClean="0">
                <a:latin typeface="Arial" pitchFamily="34" charset="0"/>
                <a:ea typeface="Verdana" pitchFamily="34" charset="0"/>
                <a:cs typeface="Arial" pitchFamily="34" charset="0"/>
              </a:rPr>
              <a:t>El líder es el modelo para todo el grupo. El líder es sencillo, veraz, capaz de trabajar en grupo, capaz de expresar libremente sus ideas, capaz de luchar por sus principios, tiene buenas relaciones humanas, piensa con estrategia, etc.</a:t>
            </a:r>
          </a:p>
          <a:p>
            <a:pPr marL="274320" lvl="1" algn="just">
              <a:spcBef>
                <a:spcPts val="600"/>
              </a:spcBef>
              <a:buSzPct val="70000"/>
              <a:buNone/>
            </a:pPr>
            <a:endParaRPr lang="es-MX" sz="2900" b="1" dirty="0" smtClean="0">
              <a:latin typeface="Arial" pitchFamily="34" charset="0"/>
              <a:ea typeface="Verdana" pitchFamily="34" charset="0"/>
              <a:cs typeface="Arial" pitchFamily="34" charset="0"/>
            </a:endParaRPr>
          </a:p>
          <a:p>
            <a:pPr marL="274320" lvl="1" algn="just">
              <a:spcBef>
                <a:spcPts val="600"/>
              </a:spcBef>
              <a:buSzPct val="70000"/>
              <a:buNone/>
            </a:pPr>
            <a:r>
              <a:rPr lang="es-MX" sz="2900" b="1" dirty="0" smtClean="0">
                <a:latin typeface="Arial" pitchFamily="34" charset="0"/>
                <a:ea typeface="Verdana" pitchFamily="34" charset="0"/>
                <a:cs typeface="Arial" pitchFamily="34" charset="0"/>
              </a:rPr>
              <a:t>Para ser un buen líder se requiere:</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Carisma</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Inteligencia</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Poder de convencimiento</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Sensibilidad</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Integridad</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Carácter</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Ser imparcial</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Innovador</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Simpatía</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Tener visión y objetivos</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Sentido de dirección</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Abierto al cambio</a:t>
            </a:r>
          </a:p>
          <a:p>
            <a:pPr marL="274320" lvl="1" algn="just">
              <a:spcBef>
                <a:spcPts val="600"/>
              </a:spcBef>
              <a:buSzPct val="70000"/>
              <a:buFont typeface="Wingdings"/>
              <a:buChar char=""/>
            </a:pPr>
            <a:r>
              <a:rPr lang="es-MX" sz="2900" b="1" dirty="0" smtClean="0">
                <a:latin typeface="Arial" pitchFamily="34" charset="0"/>
                <a:ea typeface="Verdana" pitchFamily="34" charset="0"/>
                <a:cs typeface="Arial" pitchFamily="34" charset="0"/>
              </a:rPr>
              <a:t>Proactivo: la proactividad consiste en el desarrollo autoconsciente de proyectos creativos.</a:t>
            </a:r>
          </a:p>
          <a:p>
            <a:endParaRPr lang="es-MX" sz="2900" dirty="0"/>
          </a:p>
        </p:txBody>
      </p:sp>
      <p:pic>
        <p:nvPicPr>
          <p:cNvPr id="4" name="3 Imagen" descr="liderazgo 6.jpg"/>
          <p:cNvPicPr>
            <a:picLocks noChangeAspect="1"/>
          </p:cNvPicPr>
          <p:nvPr/>
        </p:nvPicPr>
        <p:blipFill>
          <a:blip r:embed="rId2" cstate="print"/>
          <a:stretch>
            <a:fillRect/>
          </a:stretch>
        </p:blipFill>
        <p:spPr>
          <a:xfrm>
            <a:off x="4572000" y="1700808"/>
            <a:ext cx="3528392" cy="352839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iderazgo 3.jpg"/>
          <p:cNvPicPr>
            <a:picLocks noChangeAspect="1"/>
          </p:cNvPicPr>
          <p:nvPr/>
        </p:nvPicPr>
        <p:blipFill>
          <a:blip r:embed="rId2" cstate="print"/>
          <a:stretch>
            <a:fillRect/>
          </a:stretch>
        </p:blipFill>
        <p:spPr>
          <a:xfrm>
            <a:off x="3995936" y="4152191"/>
            <a:ext cx="2808312" cy="2705809"/>
          </a:xfrm>
          <a:prstGeom prst="rect">
            <a:avLst/>
          </a:prstGeom>
        </p:spPr>
      </p:pic>
      <p:sp>
        <p:nvSpPr>
          <p:cNvPr id="2" name="1 Título"/>
          <p:cNvSpPr>
            <a:spLocks noGrp="1"/>
          </p:cNvSpPr>
          <p:nvPr>
            <p:ph type="title"/>
          </p:nvPr>
        </p:nvSpPr>
        <p:spPr>
          <a:xfrm>
            <a:off x="179512" y="188640"/>
            <a:ext cx="8424936" cy="580926"/>
          </a:xfrm>
        </p:spPr>
        <p:txBody>
          <a:bodyPr/>
          <a:lstStyle/>
          <a:p>
            <a:pPr algn="ctr"/>
            <a:r>
              <a:rPr lang="es-MX" b="1" dirty="0" smtClean="0">
                <a:solidFill>
                  <a:schemeClr val="tx1"/>
                </a:solidFill>
              </a:rPr>
              <a:t>Teorías Basadas en las Características</a:t>
            </a:r>
            <a:endParaRPr lang="es-MX" b="1" dirty="0">
              <a:solidFill>
                <a:schemeClr val="tx1"/>
              </a:solidFill>
            </a:endParaRPr>
          </a:p>
        </p:txBody>
      </p:sp>
      <p:sp>
        <p:nvSpPr>
          <p:cNvPr id="3" name="2 Marcador de contenido"/>
          <p:cNvSpPr>
            <a:spLocks noGrp="1"/>
          </p:cNvSpPr>
          <p:nvPr>
            <p:ph sz="quarter" idx="1"/>
          </p:nvPr>
        </p:nvSpPr>
        <p:spPr>
          <a:xfrm>
            <a:off x="395536" y="908720"/>
            <a:ext cx="8147248" cy="4873752"/>
          </a:xfrm>
        </p:spPr>
        <p:txBody>
          <a:bodyPr>
            <a:normAutofit/>
          </a:bodyPr>
          <a:lstStyle/>
          <a:p>
            <a:pPr algn="just">
              <a:buNone/>
            </a:pPr>
            <a:r>
              <a:rPr lang="es-MX" sz="2000" dirty="0" smtClean="0">
                <a:latin typeface="Arial" pitchFamily="34" charset="0"/>
                <a:ea typeface="Verdana" pitchFamily="34" charset="0"/>
                <a:cs typeface="Arial" pitchFamily="34" charset="0"/>
              </a:rPr>
              <a:t>Teorías basadas en las características consideran las cualidades y características personales que diferencian a los líderes de quienes no lo son.</a:t>
            </a:r>
          </a:p>
          <a:p>
            <a:pPr algn="just">
              <a:buNone/>
            </a:pPr>
            <a:endParaRPr lang="es-MX" sz="2000" b="1" dirty="0" smtClean="0">
              <a:latin typeface="Arial" pitchFamily="34" charset="0"/>
              <a:ea typeface="Verdana" pitchFamily="34" charset="0"/>
              <a:cs typeface="Arial" pitchFamily="34" charset="0"/>
            </a:endParaRPr>
          </a:p>
          <a:p>
            <a:pPr algn="just">
              <a:buNone/>
            </a:pPr>
            <a:r>
              <a:rPr lang="es-MX" sz="2000" dirty="0" smtClean="0">
                <a:latin typeface="Arial" pitchFamily="34" charset="0"/>
                <a:ea typeface="Verdana" pitchFamily="34" charset="0"/>
                <a:cs typeface="Arial" pitchFamily="34" charset="0"/>
              </a:rPr>
              <a:t>Características claves : </a:t>
            </a:r>
          </a:p>
          <a:p>
            <a:pPr algn="just">
              <a:buNone/>
            </a:pPr>
            <a:r>
              <a:rPr lang="es-MX" sz="2000" b="1" dirty="0" smtClean="0">
                <a:latin typeface="Arial" pitchFamily="34" charset="0"/>
                <a:ea typeface="Verdana" pitchFamily="34" charset="0"/>
                <a:cs typeface="Arial" pitchFamily="34" charset="0"/>
              </a:rPr>
              <a:t>•  Extrovertidos: </a:t>
            </a:r>
            <a:r>
              <a:rPr lang="es-MX" sz="2000" dirty="0" smtClean="0">
                <a:latin typeface="Arial" pitchFamily="34" charset="0"/>
                <a:ea typeface="Verdana" pitchFamily="34" charset="0"/>
                <a:cs typeface="Arial" pitchFamily="34" charset="0"/>
              </a:rPr>
              <a:t>les gusta estar con la gente y actúan con seguridad.</a:t>
            </a:r>
          </a:p>
          <a:p>
            <a:pPr algn="just">
              <a:buNone/>
            </a:pPr>
            <a:r>
              <a:rPr lang="es-MX" sz="2000" b="1" dirty="0" smtClean="0">
                <a:latin typeface="Arial" pitchFamily="34" charset="0"/>
                <a:ea typeface="Verdana" pitchFamily="34" charset="0"/>
                <a:cs typeface="Arial" pitchFamily="34" charset="0"/>
              </a:rPr>
              <a:t>• Conscientes: </a:t>
            </a:r>
            <a:r>
              <a:rPr lang="es-MX" sz="2000" dirty="0" smtClean="0">
                <a:latin typeface="Arial" pitchFamily="34" charset="0"/>
                <a:ea typeface="Verdana" pitchFamily="34" charset="0"/>
                <a:cs typeface="Arial" pitchFamily="34" charset="0"/>
              </a:rPr>
              <a:t>tienen disciplina y hacen que los compromisos se cumplan. </a:t>
            </a:r>
          </a:p>
          <a:p>
            <a:pPr algn="just">
              <a:buNone/>
            </a:pPr>
            <a:r>
              <a:rPr lang="es-MX" sz="2000" b="1" dirty="0" smtClean="0">
                <a:latin typeface="Arial" pitchFamily="34" charset="0"/>
                <a:ea typeface="Verdana" pitchFamily="34" charset="0"/>
                <a:cs typeface="Arial" pitchFamily="34" charset="0"/>
              </a:rPr>
              <a:t>• Abiertos: </a:t>
            </a:r>
            <a:r>
              <a:rPr lang="es-MX" sz="2000" dirty="0" smtClean="0">
                <a:latin typeface="Arial" pitchFamily="34" charset="0"/>
                <a:ea typeface="Verdana" pitchFamily="34" charset="0"/>
                <a:cs typeface="Arial" pitchFamily="34" charset="0"/>
              </a:rPr>
              <a:t>creativos y flexibles, dan por sentado que los líderes nacen y no que se hacen.</a:t>
            </a:r>
          </a:p>
          <a:p>
            <a:pPr algn="just">
              <a:buNone/>
            </a:pPr>
            <a:endParaRPr lang="es-MX" sz="2000" dirty="0" smtClean="0">
              <a:solidFill>
                <a:schemeClr val="tx2">
                  <a:lumMod val="75000"/>
                </a:schemeClr>
              </a:solidFill>
              <a:latin typeface="Arial" pitchFamily="34" charset="0"/>
              <a:ea typeface="Verdana"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457200" y="908720"/>
            <a:ext cx="7467600" cy="4873752"/>
          </a:xfrm>
        </p:spPr>
        <p:txBody>
          <a:bodyPr/>
          <a:lstStyle/>
          <a:p>
            <a:pPr algn="just">
              <a:buNone/>
            </a:pPr>
            <a:r>
              <a:rPr lang="es-MX" sz="2000" b="1" dirty="0" smtClean="0">
                <a:solidFill>
                  <a:schemeClr val="tx2">
                    <a:lumMod val="75000"/>
                  </a:schemeClr>
                </a:solidFill>
                <a:latin typeface="Arial" pitchFamily="34" charset="0"/>
                <a:ea typeface="Verdana" pitchFamily="34" charset="0"/>
                <a:cs typeface="Arial" pitchFamily="34" charset="0"/>
              </a:rPr>
              <a:t>Característica fundamental: </a:t>
            </a:r>
          </a:p>
          <a:p>
            <a:pPr algn="just">
              <a:buNone/>
            </a:pPr>
            <a:r>
              <a:rPr lang="es-MX" sz="2000" dirty="0" smtClean="0">
                <a:solidFill>
                  <a:schemeClr val="tx2">
                    <a:lumMod val="75000"/>
                  </a:schemeClr>
                </a:solidFill>
                <a:latin typeface="Arial" pitchFamily="34" charset="0"/>
                <a:ea typeface="Verdana" pitchFamily="34" charset="0"/>
                <a:cs typeface="Arial" pitchFamily="34" charset="0"/>
              </a:rPr>
              <a:t>Inteligencia emocional: sin ella, una persona puede tener una capacitación extraordinaria, una mente muy analítica, visión que inspira e ideas excelentes, pero aún así, no será un gran líder.</a:t>
            </a:r>
          </a:p>
          <a:p>
            <a:pPr algn="just">
              <a:buNone/>
            </a:pPr>
            <a:r>
              <a:rPr lang="es-MX" sz="2000" dirty="0" smtClean="0">
                <a:solidFill>
                  <a:schemeClr val="tx2">
                    <a:lumMod val="75000"/>
                  </a:schemeClr>
                </a:solidFill>
                <a:latin typeface="Arial" pitchFamily="34" charset="0"/>
                <a:ea typeface="Verdana" pitchFamily="34" charset="0"/>
                <a:cs typeface="Arial" pitchFamily="34" charset="0"/>
              </a:rPr>
              <a:t> </a:t>
            </a:r>
          </a:p>
          <a:p>
            <a:pPr algn="just">
              <a:buNone/>
            </a:pPr>
            <a:r>
              <a:rPr lang="es-MX" sz="2000" b="1" dirty="0" smtClean="0">
                <a:solidFill>
                  <a:schemeClr val="tx2">
                    <a:lumMod val="75000"/>
                  </a:schemeClr>
                </a:solidFill>
                <a:latin typeface="Arial" pitchFamily="34" charset="0"/>
                <a:ea typeface="Verdana" pitchFamily="34" charset="0"/>
                <a:cs typeface="Arial" pitchFamily="34" charset="0"/>
              </a:rPr>
              <a:t>Componente fundamental: </a:t>
            </a:r>
          </a:p>
          <a:p>
            <a:pPr algn="just">
              <a:buNone/>
            </a:pPr>
            <a:r>
              <a:rPr lang="es-MX" sz="2000" dirty="0" smtClean="0">
                <a:solidFill>
                  <a:schemeClr val="tx2">
                    <a:lumMod val="75000"/>
                  </a:schemeClr>
                </a:solidFill>
                <a:latin typeface="Arial" pitchFamily="34" charset="0"/>
                <a:ea typeface="Verdana" pitchFamily="34" charset="0"/>
                <a:cs typeface="Arial" pitchFamily="34" charset="0"/>
              </a:rPr>
              <a:t>La empatía: es lo que inspira a la gente a estar con el líder cuando las cosas se ponen difíciles.</a:t>
            </a:r>
          </a:p>
          <a:p>
            <a:endParaRPr lang="es-MX" dirty="0"/>
          </a:p>
        </p:txBody>
      </p:sp>
      <p:pic>
        <p:nvPicPr>
          <p:cNvPr id="4" name="3 Imagen" descr="liderazgo 2.jpg"/>
          <p:cNvPicPr>
            <a:picLocks noChangeAspect="1"/>
          </p:cNvPicPr>
          <p:nvPr/>
        </p:nvPicPr>
        <p:blipFill>
          <a:blip r:embed="rId2" cstate="print"/>
          <a:stretch>
            <a:fillRect/>
          </a:stretch>
        </p:blipFill>
        <p:spPr>
          <a:xfrm>
            <a:off x="4355976" y="4189086"/>
            <a:ext cx="3312368" cy="2480274"/>
          </a:xfrm>
          <a:prstGeom prst="rect">
            <a:avLst/>
          </a:prstGeom>
        </p:spPr>
      </p:pic>
      <p:sp>
        <p:nvSpPr>
          <p:cNvPr id="5" name="1 Título"/>
          <p:cNvSpPr txBox="1">
            <a:spLocks/>
          </p:cNvSpPr>
          <p:nvPr/>
        </p:nvSpPr>
        <p:spPr>
          <a:xfrm>
            <a:off x="179512" y="188640"/>
            <a:ext cx="8424936" cy="580926"/>
          </a:xfrm>
          <a:prstGeom prst="rect">
            <a:avLst/>
          </a:prstGeom>
        </p:spPr>
        <p:txBody>
          <a:bodyPr vert="horz" anchor="b">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3000" b="1" i="0" u="none" strike="noStrike" kern="1200" cap="small" spc="0" normalizeH="0" baseline="0" noProof="0" smtClean="0">
                <a:ln>
                  <a:noFill/>
                </a:ln>
                <a:solidFill>
                  <a:schemeClr val="tx1"/>
                </a:solidFill>
                <a:effectLst/>
                <a:uLnTx/>
                <a:uFillTx/>
                <a:latin typeface="+mj-lt"/>
                <a:ea typeface="+mj-ea"/>
                <a:cs typeface="+mj-cs"/>
              </a:rPr>
              <a:t>Teorías Basadas en las Características</a:t>
            </a:r>
            <a:endParaRPr kumimoji="0" lang="es-MX" sz="3000" b="1" i="0" u="none" strike="noStrike" kern="1200" cap="small"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619672" y="116632"/>
            <a:ext cx="5770984" cy="580926"/>
          </a:xfrm>
        </p:spPr>
        <p:txBody>
          <a:bodyPr/>
          <a:lstStyle/>
          <a:p>
            <a:r>
              <a:rPr lang="es-MX" b="1" dirty="0" smtClean="0">
                <a:solidFill>
                  <a:schemeClr val="tx1"/>
                </a:solidFill>
              </a:rPr>
              <a:t>Importancia del Liderazgo</a:t>
            </a:r>
            <a:endParaRPr lang="es-MX" b="1" dirty="0">
              <a:solidFill>
                <a:schemeClr val="tx1"/>
              </a:solidFill>
            </a:endParaRPr>
          </a:p>
        </p:txBody>
      </p:sp>
      <p:sp>
        <p:nvSpPr>
          <p:cNvPr id="3" name="2 Marcador de contenido"/>
          <p:cNvSpPr>
            <a:spLocks noGrp="1"/>
          </p:cNvSpPr>
          <p:nvPr>
            <p:ph sz="quarter" idx="1"/>
          </p:nvPr>
        </p:nvSpPr>
        <p:spPr>
          <a:xfrm>
            <a:off x="395536" y="836712"/>
            <a:ext cx="8208912" cy="4873752"/>
          </a:xfrm>
        </p:spPr>
        <p:txBody>
          <a:bodyPr>
            <a:normAutofit/>
          </a:bodyPr>
          <a:lstStyle/>
          <a:p>
            <a:pPr algn="just">
              <a:buNone/>
            </a:pPr>
            <a:r>
              <a:rPr lang="es-MX" sz="2000" b="1" dirty="0" smtClean="0">
                <a:solidFill>
                  <a:schemeClr val="tx2">
                    <a:lumMod val="75000"/>
                  </a:schemeClr>
                </a:solidFill>
                <a:latin typeface="Arial" pitchFamily="34" charset="0"/>
                <a:ea typeface="Verdana" pitchFamily="34" charset="0"/>
                <a:cs typeface="Arial" pitchFamily="34" charset="0"/>
              </a:rPr>
              <a:t>Es importante por ser la capacidad de una persona para guiar y </a:t>
            </a:r>
            <a:r>
              <a:rPr lang="es-MX" sz="2000" b="1" smtClean="0">
                <a:solidFill>
                  <a:schemeClr val="tx2">
                    <a:lumMod val="75000"/>
                  </a:schemeClr>
                </a:solidFill>
                <a:latin typeface="Arial" pitchFamily="34" charset="0"/>
                <a:ea typeface="Verdana" pitchFamily="34" charset="0"/>
                <a:cs typeface="Arial" pitchFamily="34" charset="0"/>
              </a:rPr>
              <a:t>dirigir. Una </a:t>
            </a:r>
            <a:r>
              <a:rPr lang="es-MX" sz="2000" b="1" dirty="0" smtClean="0">
                <a:solidFill>
                  <a:schemeClr val="tx2">
                    <a:lumMod val="75000"/>
                  </a:schemeClr>
                </a:solidFill>
                <a:latin typeface="Arial" pitchFamily="34" charset="0"/>
                <a:ea typeface="Verdana" pitchFamily="34" charset="0"/>
                <a:cs typeface="Arial" pitchFamily="34" charset="0"/>
              </a:rPr>
              <a:t>organización puede tener una planeación adecuada, control y procedimiento de organización y no sobrevivir a la falta de un líder apropiado.</a:t>
            </a:r>
          </a:p>
          <a:p>
            <a:pPr algn="just">
              <a:buNone/>
            </a:pPr>
            <a:r>
              <a:rPr lang="es-MX" sz="2000" b="1" dirty="0" smtClean="0">
                <a:solidFill>
                  <a:schemeClr val="tx2">
                    <a:lumMod val="75000"/>
                  </a:schemeClr>
                </a:solidFill>
                <a:latin typeface="Arial" pitchFamily="34" charset="0"/>
                <a:ea typeface="Verdana" pitchFamily="34" charset="0"/>
                <a:cs typeface="Arial" pitchFamily="34" charset="0"/>
              </a:rPr>
              <a:t>Es vital para la supervivencia de cualquier negocio u organización.</a:t>
            </a:r>
          </a:p>
          <a:p>
            <a:pPr algn="just">
              <a:buNone/>
            </a:pPr>
            <a:r>
              <a:rPr lang="es-MX" sz="2000" b="1" dirty="0" smtClean="0">
                <a:solidFill>
                  <a:schemeClr val="tx2">
                    <a:lumMod val="75000"/>
                  </a:schemeClr>
                </a:solidFill>
                <a:latin typeface="Arial" pitchFamily="34" charset="0"/>
                <a:ea typeface="Verdana" pitchFamily="34" charset="0"/>
                <a:cs typeface="Arial" pitchFamily="34" charset="0"/>
              </a:rPr>
              <a:t>Por el contrario, muchas organizaciones con una planeación deficiente y malas técnicas de organización y control han sobrevivido debido a la presencia de un liderazgo dinámico</a:t>
            </a:r>
            <a:r>
              <a:rPr lang="es-MX" sz="2000" b="1" dirty="0" smtClean="0"/>
              <a:t>.</a:t>
            </a:r>
            <a:endParaRPr lang="es-MX" sz="2000" b="1" dirty="0"/>
          </a:p>
        </p:txBody>
      </p:sp>
      <p:pic>
        <p:nvPicPr>
          <p:cNvPr id="4" name="3 Imagen" descr="liderazgo.jpg"/>
          <p:cNvPicPr>
            <a:picLocks noChangeAspect="1"/>
          </p:cNvPicPr>
          <p:nvPr/>
        </p:nvPicPr>
        <p:blipFill>
          <a:blip r:embed="rId2" cstate="print"/>
          <a:stretch>
            <a:fillRect/>
          </a:stretch>
        </p:blipFill>
        <p:spPr>
          <a:xfrm>
            <a:off x="2699792" y="4050947"/>
            <a:ext cx="4248472" cy="2807053"/>
          </a:xfrm>
          <a:prstGeom prst="rect">
            <a:avLst/>
          </a:prstGeo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Equida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287</TotalTime>
  <Words>610</Words>
  <Application>Microsoft Office PowerPoint</Application>
  <PresentationFormat>Presentación en pantalla (4:3)</PresentationFormat>
  <Paragraphs>48</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Mirador</vt:lpstr>
      <vt:lpstr>Multiversidad Latinoamericana  Campus Veracruz</vt:lpstr>
      <vt:lpstr>Liderazgo</vt:lpstr>
      <vt:lpstr>¿Qué tipos de liderazgo existe ? </vt:lpstr>
      <vt:lpstr>Diapositiva 4</vt:lpstr>
      <vt:lpstr>Características del líder</vt:lpstr>
      <vt:lpstr>Teorías Basadas en las Características</vt:lpstr>
      <vt:lpstr>Diapositiva 7</vt:lpstr>
      <vt:lpstr>Importancia del Liderazgo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 Campus Veracruz</dc:title>
  <dc:creator>YALINA</dc:creator>
  <cp:lastModifiedBy>PC</cp:lastModifiedBy>
  <cp:revision>20</cp:revision>
  <dcterms:created xsi:type="dcterms:W3CDTF">2014-08-18T00:46:39Z</dcterms:created>
  <dcterms:modified xsi:type="dcterms:W3CDTF">2015-06-24T20:07:15Z</dcterms:modified>
</cp:coreProperties>
</file>