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1" autoAdjust="0"/>
    <p:restoredTop sz="94660"/>
  </p:normalViewPr>
  <p:slideViewPr>
    <p:cSldViewPr>
      <p:cViewPr varScale="1">
        <p:scale>
          <a:sx n="69" d="100"/>
          <a:sy n="69" d="100"/>
        </p:scale>
        <p:origin x="-142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99408-5458-4DB2-8DD2-E7EC9D76FA0F}" type="datetimeFigureOut">
              <a:rPr lang="es-MX" smtClean="0"/>
              <a:pPr/>
              <a:t>10/04/2015</a:t>
            </a:fld>
            <a:endParaRPr lang="es-MX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FFE0EEA-0030-4F6F-871C-EDB33A444BBC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99408-5458-4DB2-8DD2-E7EC9D76FA0F}" type="datetimeFigureOut">
              <a:rPr lang="es-MX" smtClean="0"/>
              <a:pPr/>
              <a:t>10/04/2015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5FFE0EEA-0030-4F6F-871C-EDB33A444BBC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99408-5458-4DB2-8DD2-E7EC9D76FA0F}" type="datetimeFigureOut">
              <a:rPr lang="es-MX" smtClean="0"/>
              <a:pPr/>
              <a:t>10/04/2015</a:t>
            </a:fld>
            <a:endParaRPr lang="es-MX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FFE0EEA-0030-4F6F-871C-EDB33A444BBC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E099408-5458-4DB2-8DD2-E7EC9D76FA0F}" type="datetimeFigureOut">
              <a:rPr lang="es-MX" smtClean="0"/>
              <a:pPr/>
              <a:t>10/04/2015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E0EEA-0030-4F6F-871C-EDB33A444BBC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99408-5458-4DB2-8DD2-E7EC9D76FA0F}" type="datetimeFigureOut">
              <a:rPr lang="es-MX" smtClean="0"/>
              <a:pPr/>
              <a:t>10/04/2015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s-MX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5FFE0EEA-0030-4F6F-871C-EDB33A444BBC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99408-5458-4DB2-8DD2-E7EC9D76FA0F}" type="datetimeFigureOut">
              <a:rPr lang="es-MX" smtClean="0"/>
              <a:pPr/>
              <a:t>10/04/2015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5FFE0EEA-0030-4F6F-871C-EDB33A444BBC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99408-5458-4DB2-8DD2-E7EC9D76FA0F}" type="datetimeFigureOut">
              <a:rPr lang="es-MX" smtClean="0"/>
              <a:pPr/>
              <a:t>10/04/2015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FFE0EEA-0030-4F6F-871C-EDB33A444BBC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FFE0EEA-0030-4F6F-871C-EDB33A444BBC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99408-5458-4DB2-8DD2-E7EC9D76FA0F}" type="datetimeFigureOut">
              <a:rPr lang="es-MX" smtClean="0"/>
              <a:pPr/>
              <a:t>10/04/2015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FFE0EEA-0030-4F6F-871C-EDB33A444BBC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BE099408-5458-4DB2-8DD2-E7EC9D76FA0F}" type="datetimeFigureOut">
              <a:rPr lang="es-MX" smtClean="0"/>
              <a:pPr/>
              <a:t>10/04/2015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99408-5458-4DB2-8DD2-E7EC9D76FA0F}" type="datetimeFigureOut">
              <a:rPr lang="es-MX" smtClean="0"/>
              <a:pPr/>
              <a:t>10/04/2015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E0EEA-0030-4F6F-871C-EDB33A444BBC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5FFE0EEA-0030-4F6F-871C-EDB33A444BBC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99408-5458-4DB2-8DD2-E7EC9D76FA0F}" type="datetimeFigureOut">
              <a:rPr lang="es-MX" smtClean="0"/>
              <a:pPr/>
              <a:t>10/04/2015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E099408-5458-4DB2-8DD2-E7EC9D76FA0F}" type="datetimeFigureOut">
              <a:rPr lang="es-MX" smtClean="0"/>
              <a:pPr/>
              <a:t>10/04/2015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s-MX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FFE0EEA-0030-4F6F-871C-EDB33A444BBC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987824" y="5373216"/>
            <a:ext cx="6400800" cy="555848"/>
          </a:xfrm>
        </p:spPr>
        <p:txBody>
          <a:bodyPr/>
          <a:lstStyle/>
          <a:p>
            <a:r>
              <a:rPr lang="es-ES" dirty="0" smtClean="0"/>
              <a:t>Lic. Fabricio Moreno </a:t>
            </a:r>
            <a:r>
              <a:rPr lang="es-ES" dirty="0" smtClean="0"/>
              <a:t>Baca</a:t>
            </a:r>
            <a:endParaRPr lang="es-ES" dirty="0" smtClean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1484784"/>
            <a:ext cx="7772400" cy="792832"/>
          </a:xfrm>
        </p:spPr>
        <p:txBody>
          <a:bodyPr/>
          <a:lstStyle/>
          <a:p>
            <a:r>
              <a:rPr lang="es-ES" dirty="0" smtClean="0"/>
              <a:t>9ª. Semana de emprendimiento</a:t>
            </a:r>
            <a:endParaRPr lang="es-MX" dirty="0"/>
          </a:p>
        </p:txBody>
      </p:sp>
      <p:pic>
        <p:nvPicPr>
          <p:cNvPr id="7170" name="Picture 2" descr="http://2.bp.blogspot.com/-fNDZNGN7daY/Ub6TE4_uvdI/AAAAAAAABV8/yBhuHF4p6_U/s1600/paso-a--paso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708920"/>
            <a:ext cx="5832648" cy="213467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55576" y="260648"/>
            <a:ext cx="783419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/>
              <a:t>MULTIVERSIDAD </a:t>
            </a:r>
            <a:r>
              <a:rPr lang="es-ES" sz="2800" b="1" dirty="0" smtClean="0"/>
              <a:t> LATINOAMERICANA </a:t>
            </a:r>
          </a:p>
          <a:p>
            <a:pPr algn="ctr"/>
            <a:r>
              <a:rPr lang="es-ES" sz="2800" b="1" dirty="0" smtClean="0"/>
              <a:t>CAMPUS </a:t>
            </a:r>
            <a:r>
              <a:rPr lang="es-ES" sz="2800" b="1" dirty="0" smtClean="0"/>
              <a:t>TORREÓN</a:t>
            </a:r>
            <a:endParaRPr lang="es-MX" sz="2800" b="1" dirty="0"/>
          </a:p>
        </p:txBody>
      </p:sp>
    </p:spTree>
    <p:extLst>
      <p:ext uri="{BB962C8B-B14F-4D97-AF65-F5344CB8AC3E}">
        <p14:creationId xmlns="" xmlns:p14="http://schemas.microsoft.com/office/powerpoint/2010/main" val="711046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es-ES" b="1" dirty="0" smtClean="0"/>
              <a:t>VENTAS</a:t>
            </a:r>
          </a:p>
          <a:p>
            <a:pPr marL="0" indent="0" algn="just">
              <a:buNone/>
            </a:pPr>
            <a:r>
              <a:rPr lang="es-ES" dirty="0" smtClean="0"/>
              <a:t>Vender tiene más importancia de la que se le atribuye.</a:t>
            </a:r>
          </a:p>
          <a:p>
            <a:pPr marL="0" indent="0" algn="just">
              <a:buNone/>
            </a:pPr>
            <a:r>
              <a:rPr lang="es-ES" dirty="0" smtClean="0"/>
              <a:t>Es el corazón de cualquier negocio, y prácticamente de cualquier relación.</a:t>
            </a:r>
          </a:p>
          <a:p>
            <a:pPr marL="0" indent="0" algn="just">
              <a:buNone/>
            </a:pPr>
            <a:r>
              <a:rPr lang="es-ES" dirty="0" smtClean="0"/>
              <a:t>Todos vendemos, ¡Todos vendemos algo! </a:t>
            </a:r>
          </a:p>
          <a:p>
            <a:pPr algn="just"/>
            <a:r>
              <a:rPr lang="es-ES" dirty="0" smtClean="0"/>
              <a:t>Un deseo</a:t>
            </a:r>
          </a:p>
          <a:p>
            <a:pPr algn="just"/>
            <a:r>
              <a:rPr lang="es-ES" dirty="0" smtClean="0"/>
              <a:t>Una necesidad</a:t>
            </a:r>
          </a:p>
          <a:p>
            <a:pPr algn="just"/>
            <a:r>
              <a:rPr lang="es-ES" dirty="0" smtClean="0"/>
              <a:t>Una oportunidad</a:t>
            </a:r>
          </a:p>
          <a:p>
            <a:pPr algn="just"/>
            <a:r>
              <a:rPr lang="es-ES" dirty="0" smtClean="0"/>
              <a:t>¿Convenciste a tus papás de que te compraran un coche/celular/pantalón? ¡Vendiste¡</a:t>
            </a:r>
          </a:p>
          <a:p>
            <a:pPr algn="just"/>
            <a:r>
              <a:rPr lang="es-ES" dirty="0" smtClean="0"/>
              <a:t>¿Convenciste a la chica de que fuera tu novia? ¡Vendiste!</a:t>
            </a:r>
          </a:p>
          <a:p>
            <a:pPr algn="just"/>
            <a:r>
              <a:rPr lang="es-ES" dirty="0" smtClean="0"/>
              <a:t>¿Conseguiste un empleo? ¡Vendiste!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1802109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Tipos de ventas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" dirty="0" smtClean="0"/>
              <a:t>Directas</a:t>
            </a:r>
          </a:p>
          <a:p>
            <a:r>
              <a:rPr lang="es-ES" dirty="0" smtClean="0"/>
              <a:t>Industriales</a:t>
            </a:r>
          </a:p>
          <a:p>
            <a:r>
              <a:rPr lang="es-ES" dirty="0" smtClean="0"/>
              <a:t>Electrónicas</a:t>
            </a:r>
          </a:p>
          <a:p>
            <a:r>
              <a:rPr lang="es-ES" dirty="0" smtClean="0"/>
              <a:t>Indirectas</a:t>
            </a:r>
          </a:p>
          <a:p>
            <a:r>
              <a:rPr lang="es-ES" dirty="0" smtClean="0"/>
              <a:t>Intermediarias</a:t>
            </a:r>
            <a:endParaRPr lang="es-MX" dirty="0"/>
          </a:p>
        </p:txBody>
      </p:sp>
      <p:pic>
        <p:nvPicPr>
          <p:cNvPr id="5122" name="Picture 2" descr="http://cdns2.freepik.com/foto-gratis/_15-80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628800"/>
            <a:ext cx="4420956" cy="3168352"/>
          </a:xfrm>
          <a:prstGeom prst="rect">
            <a:avLst/>
          </a:prstGeom>
          <a:noFill/>
        </p:spPr>
      </p:pic>
      <p:pic>
        <p:nvPicPr>
          <p:cNvPr id="5126" name="Picture 6" descr="http://3.bp.blogspot.com/-zXjPRNmUIXM/U4F4OBQzUPI/AAAAAAAADGM/TFg6gePAmG0/s1600/8348072688_7af0a67314_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4293096"/>
            <a:ext cx="3024336" cy="21114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088405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Conceptos básicos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es-ES" dirty="0" smtClean="0"/>
              <a:t>Momento de la verdad: </a:t>
            </a:r>
            <a:r>
              <a:rPr lang="es-ES" dirty="0" smtClean="0"/>
              <a:t>el </a:t>
            </a:r>
            <a:r>
              <a:rPr lang="es-ES" dirty="0" smtClean="0"/>
              <a:t>momento exacto donde tenemos la atención del cliente y es el tiempo ideal para hacer la </a:t>
            </a:r>
            <a:r>
              <a:rPr lang="es-ES" dirty="0" smtClean="0"/>
              <a:t>venta.</a:t>
            </a:r>
            <a:endParaRPr lang="es-ES" dirty="0" smtClean="0"/>
          </a:p>
          <a:p>
            <a:pPr algn="just"/>
            <a:r>
              <a:rPr lang="es-ES" dirty="0" smtClean="0"/>
              <a:t>Cierre de ventas: </a:t>
            </a:r>
            <a:r>
              <a:rPr lang="es-ES" dirty="0" smtClean="0"/>
              <a:t>parte </a:t>
            </a:r>
            <a:r>
              <a:rPr lang="es-ES" dirty="0" smtClean="0"/>
              <a:t>final del momento de la verdad, es ideal lanzar preguntas clave para que la venta sea una realidad: ¿ cuántos te llevas, estás listo para llevártelo y disfrutarlo, necesitas que lo envíe a tu casa?</a:t>
            </a:r>
            <a:endParaRPr lang="es-MX" dirty="0" smtClean="0"/>
          </a:p>
          <a:p>
            <a:pPr algn="just"/>
            <a:r>
              <a:rPr lang="es-ES" dirty="0" smtClean="0"/>
              <a:t>Fórmula SEDA: Saluda, Explica, Degusta/Muestra, Agradece. Después de la explicación buscas el cierre. Fórmula básica para las ventas uno a uno, de forma presencial.</a:t>
            </a:r>
          </a:p>
        </p:txBody>
      </p:sp>
    </p:spTree>
    <p:extLst>
      <p:ext uri="{BB962C8B-B14F-4D97-AF65-F5344CB8AC3E}">
        <p14:creationId xmlns="" xmlns:p14="http://schemas.microsoft.com/office/powerpoint/2010/main" val="3702789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301752" y="332656"/>
            <a:ext cx="4054224" cy="5766392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es-ES" b="1" dirty="0" smtClean="0"/>
              <a:t>Ventas en tu </a:t>
            </a:r>
            <a:r>
              <a:rPr lang="es-ES" b="1" dirty="0" smtClean="0"/>
              <a:t>empresa</a:t>
            </a:r>
            <a:endParaRPr lang="es-ES" b="1" dirty="0" smtClean="0"/>
          </a:p>
          <a:p>
            <a:pPr marL="0" indent="0" algn="just">
              <a:buNone/>
            </a:pPr>
            <a:r>
              <a:rPr lang="es-ES" dirty="0" smtClean="0"/>
              <a:t>Diseña el plan de ventas para tu empresa:</a:t>
            </a:r>
          </a:p>
          <a:p>
            <a:pPr algn="just"/>
            <a:r>
              <a:rPr lang="es-ES" dirty="0" smtClean="0"/>
              <a:t>¿Qué voy a vender? Conoce  y delimita bien el producto y/o servicio que comercializarás</a:t>
            </a:r>
          </a:p>
          <a:p>
            <a:pPr algn="just"/>
            <a:r>
              <a:rPr lang="es-ES" dirty="0" smtClean="0"/>
              <a:t>¿A quién le voy a vender?</a:t>
            </a:r>
          </a:p>
          <a:p>
            <a:pPr algn="just"/>
            <a:r>
              <a:rPr lang="es-ES" dirty="0" smtClean="0"/>
              <a:t>¿Dónde voy a vender?</a:t>
            </a:r>
          </a:p>
          <a:p>
            <a:pPr algn="just"/>
            <a:r>
              <a:rPr lang="es-ES" dirty="0" smtClean="0"/>
              <a:t>¿Con qué voy a vender? Recursos (gente, materiales, otros)</a:t>
            </a:r>
          </a:p>
          <a:p>
            <a:pPr algn="just"/>
            <a:r>
              <a:rPr lang="es-ES" dirty="0" smtClean="0"/>
              <a:t>¿Cuántos voy a vender? Mi meta mensual para los primeros seis </a:t>
            </a:r>
            <a:r>
              <a:rPr lang="es-ES" dirty="0" smtClean="0"/>
              <a:t>meses.</a:t>
            </a:r>
            <a:endParaRPr lang="es-ES" dirty="0" smtClean="0"/>
          </a:p>
          <a:p>
            <a:pPr algn="just"/>
            <a:r>
              <a:rPr lang="es-ES" dirty="0" smtClean="0"/>
              <a:t>¿Cómo me van a pagar?</a:t>
            </a:r>
            <a:endParaRPr lang="es-MX" dirty="0"/>
          </a:p>
        </p:txBody>
      </p:sp>
      <p:pic>
        <p:nvPicPr>
          <p:cNvPr id="3074" name="Picture 2" descr="https://encrypted-tbn2.gstatic.com/images?q=tbn:ANd9GcRjcc8Wcvd42S7QA-qiQXNdPJLQ_wC24cJdCfZcjpIOGBh1eax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717923"/>
            <a:ext cx="4015333" cy="40153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460047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Recompensa a tus mejores clientes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251520" y="1449288"/>
            <a:ext cx="8503920" cy="4572000"/>
          </a:xfrm>
        </p:spPr>
        <p:txBody>
          <a:bodyPr>
            <a:normAutofit/>
          </a:bodyPr>
          <a:lstStyle/>
          <a:p>
            <a:pPr algn="just"/>
            <a:r>
              <a:rPr lang="es-ES" dirty="0" smtClean="0"/>
              <a:t>De acuerdo a las estadísticas, el 20 % de los clientes genera el 80 % de las ventas de una empresa. ¿No vale la pena premiarlos y buscar que permanezcan?</a:t>
            </a:r>
          </a:p>
          <a:p>
            <a:pPr lvl="1" algn="just"/>
            <a:r>
              <a:rPr lang="es-ES" dirty="0" smtClean="0"/>
              <a:t>Plan de lealtad: </a:t>
            </a:r>
            <a:r>
              <a:rPr lang="es-ES" dirty="0" smtClean="0"/>
              <a:t>busca </a:t>
            </a:r>
            <a:r>
              <a:rPr lang="es-ES" dirty="0" smtClean="0"/>
              <a:t>que el cliente repita su compra.</a:t>
            </a:r>
          </a:p>
          <a:p>
            <a:pPr lvl="1" algn="just"/>
            <a:r>
              <a:rPr lang="es-ES" dirty="0" smtClean="0"/>
              <a:t>Plan de recompensas: </a:t>
            </a:r>
            <a:r>
              <a:rPr lang="es-ES" dirty="0" smtClean="0"/>
              <a:t>premia </a:t>
            </a:r>
            <a:r>
              <a:rPr lang="es-ES" dirty="0" smtClean="0"/>
              <a:t>por una conducta en específico</a:t>
            </a:r>
            <a:r>
              <a:rPr lang="es-ES" dirty="0" smtClean="0"/>
              <a:t>.</a:t>
            </a:r>
          </a:p>
          <a:p>
            <a:pPr algn="just"/>
            <a:r>
              <a:rPr lang="es-ES" dirty="0" smtClean="0"/>
              <a:t>Cualquiera </a:t>
            </a:r>
            <a:r>
              <a:rPr lang="es-ES" dirty="0" smtClean="0"/>
              <a:t>de los dos, bien diseñado, comunicado e implementado dará un plus a tu empresa.</a:t>
            </a:r>
          </a:p>
          <a:p>
            <a:pPr marL="0" indent="0">
              <a:buNone/>
            </a:pPr>
            <a:endParaRPr lang="es-MX" dirty="0"/>
          </a:p>
        </p:txBody>
      </p:sp>
      <p:sp>
        <p:nvSpPr>
          <p:cNvPr id="2050" name="AutoShape 2" descr="data:image/jpeg;base64,/9j/4AAQSkZJRgABAQAAAQABAAD/2wCEAAkGBhQSEBIQEhIQExISERITEBYQFxUQFRQTExgZFhQSFRQXGyYfGBkvGhUSHy8gIyc1LC0sFR4xNTAqNiYrLCkBCQoKDgwOGg8PGjIkHyQtLyksLTQ1LSosLCwuLDIvLCwsLyw0LCwsLCwpNC8sKSksKSwtLC8sLCwsLC8sLCwpLP/AABEIAIgBaAMBIgACEQEDEQH/xAAbAAEAAgMBAQAAAAAAAAAAAAAABQYCAwQBB//EAD4QAAEDAgIGBgkCBgMAAwAAAAEAAgMEERIhBQYTMVKRFRYiQVFhFDIzcXKxwdHhI6EHQlNigZJDgsIk0vD/xAAbAQABBQEBAAAAAAAAAAAAAAAAAQIDBAUGB//EADwRAAECAwQGBgkEAQUAAAAAAAEAAgMEERIhMVEFExRBcZEWUmGhsdEGFTIzU4HB4fAjNEJy8SJigpKy/9oADAMBAAIRAxEAPwD7iiidO6RfFgwW7WK9xfda3zKiusU3i3kseZ0zLy0Uwn1qOzsrmrcOUiRGhzaK1oqp1im8W8k6xTeLeSr9IZTJ3L7qTYIvYrHUVJabAA5XzNvoVjFWEuALQL+Bv3e5V+PTD3G7rZW3Cy9l0o9ti0tyt3eWf1V5uk4LoWtFaYqEyzw6yrSiqnWKbxbyTrFN4t5Kj0hlMncvuptgi9itaKqdYpvFvJdGj9PPdI0PthOWQzv3KWFpyWivENtak0w+6a6SiNaXGlysaIi21SRERCEREQhEREIRERCERFz18xZE9w3taSEx7wxpccAKpWi0aBdCKqdYpfFvJOsU3i3ksLpDKZO5fdXtgi9itawnkwtLt9v8Kr9YpvFvJeHT0ruyS2x35JzNPyrnBorf2fdIZGKBW5T5rzwj/Y//AFXXG64B8QDzVbOkXW7r+5aW6wSgWu3LLcrUxpWBLgF9b1HDlXvwVsRVTrFN4t5J1im8W8lT6QymTuX3UuwRexWtFVOsU3i3krJRVONjXZ5jO+Wfer8lpKDOEiHW7NQRpd8Glret6Ii0VXRERCEREQhEREIRERCEREQhEREIUHrMy+z/AO//AJUFsPNT+sf/AB/9/wDyqzpfSjKaCSokxYIwC7CLnMhosPeQvONNBztIPa3E2f8AyFuSrqQR8/Fb9h5psPNRekNbaeGjZWuc4wyBhZhF3HHuGHx339xUvG+7Q4biARfwIuslzIjRVwoKkfMY8lYEStwKxEXmmx81sv3LTVVjImPlkcGsYCXuO5oG8myBFikWQTw4oJGK92Hmmw81sa64BG4gEf53L0FR1KdaK1bDzW+jitI0/wBw+axBW2l9dvxD5q9o0kzcL+w8VDHcdW7greiIvU1z6IiIQiItZnbxN5hCFsRYteDuIPuzWSEIiIhCLm0k28Mg/sK6Vor/AGT/AIT8lBM+5fwPgns9ocVTdh5psPNbVF6w6VfCyMRNa+aeZkMIeSGBz7kufbPCGtcct+QXlDA57g0Loi+gqV37DzXuw81FU9fNFIyOqdC/byCOndTteztYXPcJGuJsLNyIOa11GuEbXBjYqmV5fUMa2GMvJNM4NkO/IXIzUogxbX+i/fUfnYeSZrRS9TJi8yvNh5qDfrxBhD2NnkYImyyujYXCGNxIBl8DdrrtFyMJWY1yh2pjwTlombA6UM/REj7YAX378TeYupHQpp3tA/n53pBFYMCpnYeabDzUGdeqYXJ2rYrSlkpb+nJsQTIGEG+5rrXGdslKaL0ntml2ynithynZgxBwuC3Mgj5KF8GKwVcKfn5XJOEUG4FdGw81atCD9Fv+VWlZtDexHvK6b0YNYkTgFRnzUNXciIu1WUiIsNs3ibzCQkDFLRZosNs3ibzCbZvE3mEltuaKFZotUs4wntDce8KPDv7j/sfulDgcCihUqi5qSYYBdwvnvPmt22bxN5hJbbmihWaLDbN4m8wm2bxN5hFtuaKFZovAb7kTkihtY/8Aj/7/APlUzXKifLQzxRNL5HNZgaLZkPa62eW4FXPWP/j/AO//AJUKvOdMPMPSTnjcWnkAtqWFqABx8V870rqtUubU04jxU8MdRLRAEHHLVWtHYn+S81viHgt9bQVIlmiEE7hLV0EzXtI2bYogwSgkuyPZOQCvqKqNIvuq0d+NQa8xU8Sn6gZr53RaBqRV43sqNqKid7pWNY1j4n4sLTO59y0twgMw9khcdLq3Oaesi9Gl7VFhaZWmKR0zXhwY4NeWzOyJ2mW63evqCJ3rSJkN3capNnGapdJq5jnjl9HlbFFQRejxyudGG1LHuNntDj2vVNzcZqF0doGptJaCpjElDLHKG4YSZi4EBjnPcXu9btu9a9sl9ORNbpKIK3Vwz3JdQFVdQ6GSIVAfEY2F0ezLmGAvs2ziYMbgw3yJBs5W+l9dvxD5rUttL67fiHzTpSKY0/Ded7m/RJEbZgkdhVvXBLpyJri0uNwbHI7wu9UvSLTtpMv53fNdppefiSbGuh0vNL1nykBsZxDlYusEPEeRTrBDxHkVVMB8CmA+BXO9IprJvI+av7BCzKtfWCHiPIrlZWsIuD35Ze8qvYD4FbmykAWByV2U0+95Ousjn5qKLItHsVU/T6ZiZcFxzIO4+C3dYIeI8iqs+5N7LHAfAqCN6Qxw8hlkjdcfNPZIQyP9Vaq19YIeI8inWCHiPIqqYD4FMB8CoekU1k3kfNO2CFmVdqSsbI3Ew3ANt1s//wAUr/ZP+E/JQurN7uGe77Kar/ZP+E/JdVCjOjyWtdiWnwWY9gZGsjcVUlG6e0QaiNmB+zlilZNA+2INkZe2Jve0gkEeakkXmLHljg5uK2yARQquVWh6yUxyvmpBJBM2WBrY5BEOy5jw8l2Ikh3dut5qNZoCrhqIDG+B0hFfJLK+N+yBqJI34Qxrrg5G1z3FXVFabOvbdQU4DIj6kqIwQVT4tSJYY5IaeeMMqIGxVJljLn4hixSx2NgSJHizshkuoanEQyQtkFnVsNS24OTIsA2ZzzdZm/zVmRBnoxvJ7cB+bkupYqfQ6kvhuxg0eWtEojkkpy+ch4dhbIb4SO1YkZkDzUnqtq+6lE2IxgSuaWxQbQRRhoscIkcTck3Pdkp1E2JORYjS1xxx8UNhNaahFZtDexHvKrKs2hvYj3ldF6Me8icAqk9g1dyIi7ZZaxk9U+4qhlXyT1T7iqZhHgFx3pMaGF8/otXR5pa+S5kWyonYwAvIFzYd5J8GgZk+QWqLSMLo3StewsbcPcM8Jbva4bwfI5rkxUitFpawL1dRqRu7vyueiqmSsEjM2kkZgtN2khwIIuDcELfhHgFbl518raaBec1FEa2JQlc7zmfevF04R4BMI8AqsSLbeXUxNVK0hoAXMi6cI8AmEeATLSW2rDq7ITDY9zrD3WB+pRNX/Zu+L6BF6rJft4f9R4Lm4prEdxK662hEgsd43Hfbx+S4ur7eI8vypZE98tBebTmAntAKQPcLgVE9X28R5flOr7eI8vypZE3Y5f4beQRrH5lRPV9vEeX5Tq+3iPL8qWRGxy/w28gjWPzKier7eI8vynV9vEeX5UsiNjl/ht5BGsfmVE9X28R5flZR6CAIOI5EHd+VKIlbKwGmoY0HgEGI44koqlXe1f8AEfmraqlXe1f8R+a530m9zD4/RXZH2itC9XhK+bQiaegqdKGsqY543Tujax+GGMQusIXR7jcAb/ELkZeW11STQVAzvOHgtB8SzuX0lF8wGs9QKqSrnuYqeggqGxRSPjaXTANbdu513ONwdw3XspR/8QZ2QTPfTxl0YgdGW7aOJ21eGGMmVoOIX3jI71ZdouMKWaHDLE0u7woxMN3q9oqVJpSuGkqSOVsDGugndJHHI5zC1uZcSQBjHd3b7rXo7+IUr5QwwxPEkE8sQgMhOKEF2zMj2hjyQN7DYFR+r4pFW0N1cR2+RTte3eryirGqGtj6t0jJGQscxjH4WGRr24t7HxyAOyy7QyKs6qxoL4Lyx+Kka4OFQpbV713fD9VOPYCCDmDkVB6veu74fqp5elaKAMlDByWJMe9KiTq+3iPL8p1fbxHl+VLIrWxy/wANvIKPWPzKier7eI8vynV9vEeX5UsiNjl/ht5BGsfmVE9X28R5flOr7eI8vypZEbHL/DbyCNY/MqJ6vt4jy/KdX28R5flSyI2OX+G3kEax+ZUT1fbxHl+V30lNs2ht72v5LeikhwYcP2GgcAAkLnOxKIiKVNWMnqn3FU1XKT1T7iqauM9KMYX/AC+i05D+XyVe0ZJJPUNqAbsikr6d7cv08L2MZlxHZEnyk8FH6bhvXYYwSJ30wna02xuphJM/M5YsAiBPmFOz6tQPkdNhka99jIYpJIhIQLAvaxwBNrZrOfV2nfs8UQ/SxCOznNsH2xg2PavYXvvWA2YhtdaFaUpSmG8b76HhnirJhuIouGg1kZ+mzYSxMdBJOC4DCGsscIIuHPIditfcRfet9HrI2RjHCKQOlxGFrsILmMAL5TnZjBcAl3fkttbqzTzOLpYsZLcFi5+ENyFgwHCNw3BRuntVotg8xRuMxaY2PL5HuAlLWPJJcS4Adqxy7O5I0yzyBQgnl48K9gzKU6wBdNPrfE9he1r7AU/hcuqHljGe/s4st4IKzh03eWQAufimdBTxta1pLoB+s8PJzbc5k7rW71m/VKlNrwg4WRMBxOb2YRaM5GwcALX32uF4/VKlOeyIOMvBa97S0u9bAQ7sg94GSbalb6A9x+ufC65LSIsaTWZskkDBHKNtthieMIY6ElpjJ3FxLXEAdwuplR/QEG0jl2faiFou0/Cy3eGXw387XUgq8UwyRqxT/PlRSNtfyVg1f9m74/oETV/2bvj+gRepyf7eH/VvgsGJ7Z4lSiIitKNEREIRERCEREQhEREIRVKu9q/4j81bVXK/Rr9o4gEgknIE7+5c7p6VjTMJghNqQforspEaxxLio5V6p1Bo5JHSOjd23h8jGve2J7x/M6IHCSrV0dJwO5FOjpOB3Irl4ejdIwjVjCOBp9VedHguxIUHLq3TufK90YJnhZBKP5TGz1Whu4d27wC5G6kU2B7CJXh4jDjJLJI4NidijY1zj2WgjcFZ+jpOB3Ip0dJwO5FPEhpNtwa7dvyw3pNbAzCg9K6uQ1EkcsgfjjDg0se6O7X+sx2Ei7T3hcVPqHSMLTgkdgbIxgklkeGxyAtdGGk2DLE5BWno6TgdyKdHScDuRQ2Q0m1tlrXAcfugxYBNahQOiNWYaZ7pI9oXuY2PFLI+Zwjbm2Npccm+SlV09HScDuRTo6TgdyKjfovSEQ2nsJPy804R4LRQFdur3ru+H6qeUNoSmc17sTSOz3i3epld5o6G6FKw2PFCBesiM4OiEhERFfUSIiIQiIiEIiIhCIiIQiIiELGQZH3FVB8RBIIsRvVxWBhacy1vILK0houHPFpe4ilcO1WIMcwq0GKqGEphKt3o7eFvIJ6O3hbyCzOjMv13d3kp9ufkFUcJTCVbvR28LeQT0dvC3kEdGZfru7vJG3PyCqOEphKt3o7eFvIJ6O3hbyCOjMv13d3kjbn5BVHCUwlW70dvC3kE9Hbwt5BHRmX67u7yRtz8guDQHs3fH9AvFJNYBuAHuyRdJChiGxrBuAHJUXG0SVkiLGR1gT4Ap5NBVIskVZ6zycMfI/dOs8nDHyP3WJ6+k8zyV3YYysyxe6wJ8ASq31nk4Y+R+6xdrLIQRhZmLd/3QNPSZNKnkjYYqnfT/wC08wuiGXE0G1lXhpE23DJa26xPb2Q1lgTvB+6tx9JQIDbTyeSiZLPeaBWhFWes8nDHyP3TrPJwx8j91U9fSeZ5KXYYysyKs9Z5OGPkfupvRlbtYw7v/mtkL+StymkoE24shE1Argooss+EKuXWiItFV0REQhERc2knkQyEEghhsRkmRH2GF+QqnNFogLpRUjpCT+pJ/sU6Qk/qSf7Fc10khdQ9y0fVzusrutVS8hpI3qm9ISf1JP8AYr0V0hyMjyLje4lOZ6RQnuDbBvu3JDo9wFaqzGpfxfsF2wuu0E7yBdVU1x3YjvHeuUV8gyEj/wDYq5NaYhy4BLSaqKHKOiHFXdFSOkJP6kn+xTpCT+pJ/sVR6SQuoe5TerndZXdFSOkJP6kn+xVs0XUl8TXHfu5d60tH6UZOucGtIoq0eWMEAk4rrREWsqqIiIQiKD07pOSORrWOsC2+4HO5Ub0/NxjkFhzGnJeBEMJwNRw81dhyUR7Q4EXq3Iqj0/NxjkE6fm4xyCh6RSvVdyHmn+r4uYVkqKkh1hbd33P1XkFUS4A2zB3X7v8AKr0WlZHXc51+7cPBJtKPabtd3nuG4q960g6nXUNKV/L1Dsr7VhWxFUen5uMcgnT83GOQVHpFK9V3Ieam9XxcwrciqPT83GOQXZonTT3SBrzcHIWAGfipoGnJePEbDaDU3bvNMfJRGNLiRcrEiItxUkREQhFhN6p9x+SzWEvqn3H5Jr/ZKUYqk7DzTYea2qKj1ppnSthbKHPe8xtwteWOe0XLBJbCTke9eRta99bIJoukMSmJUhsPNNh5rdZEy0UtorUYz4rww+a3WRSPjxH3OcSmigwWnYeabDzW6yWUdop1orTsPNWTV0WjI/u+igFYNAezd8X0XT+jJrMP/r9QqE+SWDipRERd0shEREIRc+kG3ieP7D8l0LRXezf8J+SgmPcv4HwTme0FT9kFxaR0nFA6FsmIbeURRkC7Q8i7Q4919wUgobW/RJqKORjPattLARvEsRxst77Ef5XlUGy6IA83G7h2/JdC9zgKhb6fS0L5Z4gSDTuayVzuwwPcLhocTYnxWc2kI21EVMQ4vmZI9hGbcMdr3P8AkWVKq9BTigp2PhdI+oqX1FeWxMnlY+QEgtjdlfPDc7lo0boWr2NIwRzMlZSaSgxO7Jjc83hxO7hawBC0tihUtCJdeMcgb+FRhkQq+vfhRfRm4DexacPrWcDa2++eX+V6xrSLggg7iCCOYXy/RuqbjBMJIq2IejMjkZFBHEZH42nELSHbOBBJJ3gkK36sU040e+MxNgl/XbDhYIL3vgldGCdm4k3IuoZiUZDFWxK3gZbscU9kZzjeFJyaViFTHS5mSRkjxhsQBHa4dnkc9y7WBrtxBsbHCQ6x8Mu9fLKfVyezW09JPTzt0fURTSPAbtahxBJEl+1iGKxy9ZWHUDQj4pHyFs8I2Mcbo3wMpmPeN7wGvdicLEYu/EpZiThQ4Zc2JeN2Zr2E0qME1kd5NCFdNkFZ9B+xHvKrasuhPZD3la3owf1InAKvPm5q70RF2qy0REQhV3WOO8jfg+pUTsB5qY1g9o34fqVFrzHSxO2xOK35YnVNWvYDzTYDzWxU7ROv7nmJ09K6KComdDBM14lbtA4ta17bAtJsVShQYsUEsFacO3DPA4KR0UNuJVt2PmU2PmVVdMa+iGAuwwCZ1S6CFjpmuaWtdhMz3N9Vosbju3XUxDrFE2OA1E9KySZjS0NkGB5PfGTmW33EqZ0GZa0E1oagb8McNyaIrSVJbAeabAea5Rp6nM3owniM9yNmHAvuBci3jZdyquD2+0KKQPrgVr2A8116LjtKz4gtC6dHe1Z8QWhok1nIfFQzBOqcrWiIvT1gIiIhCLCX1T7j8lmsJfVPuPyTX+yUoxVD0vSukp5omHC+SKRjDus5zSAb92/eqxoKpnbQsoxSVEVTDBIxjnMbsWyhrsDxJe2ZI3DeVckXk8OPYYWEVvr8/qOxb7mVNar5fBoGd0eNlPUseNHTR1e0xYqirffZ2F+2QSHYu4W8FlFoSrhJdTx1Qlfopsb3uLjeqvctuTYODBYf4C+nIrx0rEP8RT59+f5kotnGa+eVeiR6NHJT0VZHIyoonzhwO0e2P2pYC7tHxPeSFy1Oi6p8c96aqY+TSsc7AwYiynw9pzXA28RYd5X01E1uknt/jW/eScvJKZcHevn2kdWjHWQNp4J5ImOiBZMHuia1z9o+eOfFdjwbYg7fYDNaKDRFSZYZHw1DaqKrqJaqY3wyQWOCKN17OByDWjdYr6QiQaSiWaEVupW+u+vOt/bSuCNQK1qqXqBouSKScvieGlrAyaZroppS4l7mysLiHOBNsY327+76poD2bvi+ir6sGgPZu+L6Lb0DHMeciRDvb9Qq02yxCA7VKIiLtFmIiIhCLRXezf8ACfkt60V3sn/CfkoZj3T+B8E5ntBU6qqWxsfI82axjnuO/stFz8lR369SCoinlilgpfQp5w0lj3TAFojdhGbTmMjxK8VNO2Rjo3i7XtLXDxa4WIVYj/h3F6sk1TNGIH08bJS0hkTyCA0gXuC1tifALzOTdLtB1w/xTdurx+S24oeaWVxR/wAU4zHI4wnGxsTw1kscjSyVwaC6RuTLEi4O66lHa3PcY4oaV007odvIyOWLBHHiLWna3wvJIysttLqmWRPiFXU3fgAeREXNaz+S2CzgdxvvsuaHUCOJsewnqYHsY6N0kTm4pGOcXkOBbYdom1tyncZI1oKX3e0RhvwNK8T8sW/q/lFvqNcWsbUkxPvTTwQOGJvadMWi49xeOS4B/EuE1WwDDg9I9GEmNmIybsWx9bZ3yxLqrtRGSSPf6RUtbLJFLLG0twPlhw4Xm7b/AMouPHNdFHqgyKodNHLM1jpHSmHsGPG+9zctxWub2umt2INNQSadovoO+tabs0fq1XBSa+OkMf8A8SRrZxUCmcXsdtJIASWED1QcJzPgtWiddpnU1KX0xfUVRcIGsexjZA0Fz5Lk/ptAAFjmpSl1NiYKVofIRSPnfHcjtbfFiDst3aNreC5YtQmtjjY2pqmmB5dSvBZigDgQ6NvZsWkE3unWpI1AbT/t/upv/qT86X0SUi5+HZ91L6B002qh2oa5hD3xyMf6zJIzZzDbI+9XbQnsh7yqZoXQ7KaEQxlxGJznOecTnvebue4+JKuehPZD3lbXo7Y18axhdThUqvOVsNriu9ERdis1EREIVf1g9o34fqVFqU1g9o34fqVFrzDS/wC9icVuy/umovnGif4dTwupqnGx8kU7nyU87i6INLzaSIjJrw03tbfyX0dFVgTcSAHBm/HvH1T3ww/FUEamyNjpGuhje5mlHzSEBrrU7y9xxEjd6t2+Nlr1l1PqXz1ToaeCVs4p9lI97WOgbCQTCxhG427rfRfQkVhukozXW7u/OueaYZdpFFR9G6u1TdJekCGGGFz3vn/VbUNe4tsHxNLQ6OTM3INs+d4RFVjzDo5BcBcKflaqRjAzBF06O9qz4guZdOjvas+IK3on97D4pkx7pytaIi9QWCiIiEIvCL5IiEKHk1fzNnADuBuVj1ePEORRFS9Xyvwm8gpddE6xTq8eIcinV88Q5FER6vlfhN5BGuidYp1ePEORTq8eIciiI9Xyvwm8gjXROsU6vHiHIp1ePEORREer5X4TeQRronWKdXjxDkVIaOotm0i4NzfJEUsKVgwTWGwA9gATXRHOucarrREVhMRERCEREQhcZ0TGc8O/zK86Ij4f3KIkoEJ0RHw/uU6Ij4f3KIigQnREfD+5ToiPh/coiKBCdER8P7lOiI+H9yiIoEJ0RHw/uV0wQBgwtyG9eIiiFtRESoRERCFzVlA2S18iO8Wv7s1y9AM4nft9l4iiMGG41LRyCcHuG9e9AM4nft9k6AZxO/b7LxEmzwuoOQS23Zr3oBnE79vsnQDOJ37fZeIjZ4XUHIItuzXvQDOJ37fZOgGcTv2+y8RGzwuoOQRbdmvegGcTv2+yzh0K1rg4F1wb932REogQ2moaOQSF7jvUgiIpU1EREIX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052" name="AutoShape 4" descr="data:image/jpeg;base64,/9j/4AAQSkZJRgABAQAAAQABAAD/2wCEAAkGBhQSEBIQEhIQExISERITEBYQFxUQFRQTExgZFhQSFRQXGyYfGBkvGhUSHy8gIyc1LC0sFR4xNTAqNiYrLCkBCQoKDgwOGg8PGjIkHyQtLyksLTQ1LSosLCwuLDIvLCwsLyw0LCwsLCwpNC8sKSksKSwtLC8sLCwsLC8sLCwpLP/AABEIAIgBaAMBIgACEQEDEQH/xAAbAAEAAgMBAQAAAAAAAAAAAAAABQYCAwQBB//EAD4QAAEDAgIGBgkCBgMAAwAAAAEAAgMEERIhBQYTMVKRFRYiQVFhFDIzcXKxwdHhI6EHQlNigZJDgsIk0vD/xAAbAQABBQEBAAAAAAAAAAAAAAAAAQIDBAUGB//EADwRAAECAwQGBgkEAQUAAAAAAAEAAgMEERIhMVEFExRBcZEWUmGhsdEGFTIzU4HB4fAjNEJy8SJigpKy/9oADAMBAAIRAxEAPwD7iiidO6RfFgwW7WK9xfda3zKiusU3i3kseZ0zLy0Uwn1qOzsrmrcOUiRGhzaK1oqp1im8W8k6xTeLeSr9IZTJ3L7qTYIvYrHUVJabAA5XzNvoVjFWEuALQL+Bv3e5V+PTD3G7rZW3Cy9l0o9ti0tyt3eWf1V5uk4LoWtFaYqEyzw6yrSiqnWKbxbyTrFN4t5Kj0hlMncvuptgi9itaKqdYpvFvJdGj9PPdI0PthOWQzv3KWFpyWivENtak0w+6a6SiNaXGlysaIi21SRERCEREQhEREIRERCERFz18xZE9w3taSEx7wxpccAKpWi0aBdCKqdYpfFvJOsU3i3ksLpDKZO5fdXtgi9itawnkwtLt9v8Kr9YpvFvJeHT0ruyS2x35JzNPyrnBorf2fdIZGKBW5T5rzwj/Y//AFXXG64B8QDzVbOkXW7r+5aW6wSgWu3LLcrUxpWBLgF9b1HDlXvwVsRVTrFN4t5J1im8W8lT6QymTuX3UuwRexWtFVOsU3i3krJRVONjXZ5jO+Wfer8lpKDOEiHW7NQRpd8Glret6Ii0VXRERCEREQhEREIRERCEREQhEREIUHrMy+z/AO//AJUFsPNT+sf/AB/9/wDyqzpfSjKaCSokxYIwC7CLnMhosPeQvONNBztIPa3E2f8AyFuSrqQR8/Fb9h5psPNRekNbaeGjZWuc4wyBhZhF3HHuGHx339xUvG+7Q4biARfwIuslzIjRVwoKkfMY8lYEStwKxEXmmx81sv3LTVVjImPlkcGsYCXuO5oG8myBFikWQTw4oJGK92Hmmw81sa64BG4gEf53L0FR1KdaK1bDzW+jitI0/wBw+axBW2l9dvxD5q9o0kzcL+w8VDHcdW7greiIvU1z6IiIQiItZnbxN5hCFsRYteDuIPuzWSEIiIhCLm0k28Mg/sK6Vor/AGT/AIT8lBM+5fwPgns9ocVTdh5psPNbVF6w6VfCyMRNa+aeZkMIeSGBz7kufbPCGtcct+QXlDA57g0Loi+gqV37DzXuw81FU9fNFIyOqdC/byCOndTteztYXPcJGuJsLNyIOa11GuEbXBjYqmV5fUMa2GMvJNM4NkO/IXIzUogxbX+i/fUfnYeSZrRS9TJi8yvNh5qDfrxBhD2NnkYImyyujYXCGNxIBl8DdrrtFyMJWY1yh2pjwTlombA6UM/REj7YAX378TeYupHQpp3tA/n53pBFYMCpnYeabDzUGdeqYXJ2rYrSlkpb+nJsQTIGEG+5rrXGdslKaL0ntml2ynithynZgxBwuC3Mgj5KF8GKwVcKfn5XJOEUG4FdGw81atCD9Fv+VWlZtDexHvK6b0YNYkTgFRnzUNXciIu1WUiIsNs3ibzCQkDFLRZosNs3ibzCbZvE3mEltuaKFZotUs4wntDce8KPDv7j/sfulDgcCihUqi5qSYYBdwvnvPmt22bxN5hJbbmihWaLDbN4m8wm2bxN5hFtuaKFZovAb7kTkihtY/8Aj/7/APlUzXKifLQzxRNL5HNZgaLZkPa62eW4FXPWP/j/AO//AJUKvOdMPMPSTnjcWnkAtqWFqABx8V870rqtUubU04jxU8MdRLRAEHHLVWtHYn+S81viHgt9bQVIlmiEE7hLV0EzXtI2bYogwSgkuyPZOQCvqKqNIvuq0d+NQa8xU8Sn6gZr53RaBqRV43sqNqKid7pWNY1j4n4sLTO59y0twgMw9khcdLq3Oaesi9Gl7VFhaZWmKR0zXhwY4NeWzOyJ2mW63evqCJ3rSJkN3capNnGapdJq5jnjl9HlbFFQRejxyudGG1LHuNntDj2vVNzcZqF0doGptJaCpjElDLHKG4YSZi4EBjnPcXu9btu9a9sl9ORNbpKIK3Vwz3JdQFVdQ6GSIVAfEY2F0ezLmGAvs2ziYMbgw3yJBs5W+l9dvxD5rUttL67fiHzTpSKY0/Ded7m/RJEbZgkdhVvXBLpyJri0uNwbHI7wu9UvSLTtpMv53fNdppefiSbGuh0vNL1nykBsZxDlYusEPEeRTrBDxHkVVMB8CmA+BXO9IprJvI+av7BCzKtfWCHiPIrlZWsIuD35Ze8qvYD4FbmykAWByV2U0+95Ousjn5qKLItHsVU/T6ZiZcFxzIO4+C3dYIeI8iqs+5N7LHAfAqCN6Qxw8hlkjdcfNPZIQyP9Vaq19YIeI8inWCHiPIqqYD4FMB8CoekU1k3kfNO2CFmVdqSsbI3Ew3ANt1s//wAUr/ZP+E/JQurN7uGe77Kar/ZP+E/JdVCjOjyWtdiWnwWY9gZGsjcVUlG6e0QaiNmB+zlilZNA+2INkZe2Jve0gkEeakkXmLHljg5uK2yARQquVWh6yUxyvmpBJBM2WBrY5BEOy5jw8l2Ikh3dut5qNZoCrhqIDG+B0hFfJLK+N+yBqJI34Qxrrg5G1z3FXVFabOvbdQU4DIj6kqIwQVT4tSJYY5IaeeMMqIGxVJljLn4hixSx2NgSJHizshkuoanEQyQtkFnVsNS24OTIsA2ZzzdZm/zVmRBnoxvJ7cB+bkupYqfQ6kvhuxg0eWtEojkkpy+ch4dhbIb4SO1YkZkDzUnqtq+6lE2IxgSuaWxQbQRRhoscIkcTck3Pdkp1E2JORYjS1xxx8UNhNaahFZtDexHvKrKs2hvYj3ldF6Me8icAqk9g1dyIi7ZZaxk9U+4qhlXyT1T7iqZhHgFx3pMaGF8/otXR5pa+S5kWyonYwAvIFzYd5J8GgZk+QWqLSMLo3StewsbcPcM8Jbva4bwfI5rkxUitFpawL1dRqRu7vyueiqmSsEjM2kkZgtN2khwIIuDcELfhHgFbl518raaBec1FEa2JQlc7zmfevF04R4BMI8AqsSLbeXUxNVK0hoAXMi6cI8AmEeATLSW2rDq7ITDY9zrD3WB+pRNX/Zu+L6BF6rJft4f9R4Lm4prEdxK662hEgsd43Hfbx+S4ur7eI8vypZE98tBebTmAntAKQPcLgVE9X28R5flOr7eI8vypZE3Y5f4beQRrH5lRPV9vEeX5Tq+3iPL8qWRGxy/w28gjWPzKier7eI8vynV9vEeX5UsiNjl/ht5BGsfmVE9X28R5flZR6CAIOI5EHd+VKIlbKwGmoY0HgEGI44koqlXe1f8AEfmraqlXe1f8R+a530m9zD4/RXZH2itC9XhK+bQiaegqdKGsqY543Tujax+GGMQusIXR7jcAb/ELkZeW11STQVAzvOHgtB8SzuX0lF8wGs9QKqSrnuYqeggqGxRSPjaXTANbdu513ONwdw3XspR/8QZ2QTPfTxl0YgdGW7aOJ21eGGMmVoOIX3jI71ZdouMKWaHDLE0u7woxMN3q9oqVJpSuGkqSOVsDGugndJHHI5zC1uZcSQBjHd3b7rXo7+IUr5QwwxPEkE8sQgMhOKEF2zMj2hjyQN7DYFR+r4pFW0N1cR2+RTte3eryirGqGtj6t0jJGQscxjH4WGRr24t7HxyAOyy7QyKs6qxoL4Lyx+Kka4OFQpbV713fD9VOPYCCDmDkVB6veu74fqp5elaKAMlDByWJMe9KiTq+3iPL8p1fbxHl+VLIrWxy/wANvIKPWPzKier7eI8vynV9vEeX5UsiNjl/ht5BGsfmVE9X28R5flOr7eI8vypZEbHL/DbyCNY/MqJ6vt4jy/KdX28R5flSyI2OX+G3kEax+ZUT1fbxHl+V30lNs2ht72v5LeikhwYcP2GgcAAkLnOxKIiKVNWMnqn3FU1XKT1T7iqauM9KMYX/AC+i05D+XyVe0ZJJPUNqAbsikr6d7cv08L2MZlxHZEnyk8FH6bhvXYYwSJ30wna02xuphJM/M5YsAiBPmFOz6tQPkdNhka99jIYpJIhIQLAvaxwBNrZrOfV2nfs8UQ/SxCOznNsH2xg2PavYXvvWA2YhtdaFaUpSmG8b76HhnirJhuIouGg1kZ+mzYSxMdBJOC4DCGsscIIuHPIditfcRfet9HrI2RjHCKQOlxGFrsILmMAL5TnZjBcAl3fkttbqzTzOLpYsZLcFi5+ENyFgwHCNw3BRuntVotg8xRuMxaY2PL5HuAlLWPJJcS4Adqxy7O5I0yzyBQgnl48K9gzKU6wBdNPrfE9he1r7AU/hcuqHljGe/s4st4IKzh03eWQAufimdBTxta1pLoB+s8PJzbc5k7rW71m/VKlNrwg4WRMBxOb2YRaM5GwcALX32uF4/VKlOeyIOMvBa97S0u9bAQ7sg94GSbalb6A9x+ufC65LSIsaTWZskkDBHKNtthieMIY6ElpjJ3FxLXEAdwuplR/QEG0jl2faiFou0/Cy3eGXw387XUgq8UwyRqxT/PlRSNtfyVg1f9m74/oETV/2bvj+gRepyf7eH/VvgsGJ7Z4lSiIitKNEREIRERCEREQhEREIRVKu9q/4j81bVXK/Rr9o4gEgknIE7+5c7p6VjTMJghNqQforspEaxxLio5V6p1Bo5JHSOjd23h8jGve2J7x/M6IHCSrV0dJwO5FOjpOB3Irl4ejdIwjVjCOBp9VedHguxIUHLq3TufK90YJnhZBKP5TGz1Whu4d27wC5G6kU2B7CJXh4jDjJLJI4NidijY1zj2WgjcFZ+jpOB3Ip0dJwO5FPEhpNtwa7dvyw3pNbAzCg9K6uQ1EkcsgfjjDg0se6O7X+sx2Ei7T3hcVPqHSMLTgkdgbIxgklkeGxyAtdGGk2DLE5BWno6TgdyKdHScDuRQ2Q0m1tlrXAcfugxYBNahQOiNWYaZ7pI9oXuY2PFLI+Zwjbm2Npccm+SlV09HScDuRTo6TgdyKjfovSEQ2nsJPy804R4LRQFdur3ru+H6qeUNoSmc17sTSOz3i3epld5o6G6FKw2PFCBesiM4OiEhERFfUSIiIQiIiEIiIhCIiIQiIiELGQZH3FVB8RBIIsRvVxWBhacy1vILK0houHPFpe4ilcO1WIMcwq0GKqGEphKt3o7eFvIJ6O3hbyCzOjMv13d3kp9ufkFUcJTCVbvR28LeQT0dvC3kEdGZfru7vJG3PyCqOEphKt3o7eFvIJ6O3hbyCOjMv13d3kjbn5BVHCUwlW70dvC3kE9Hbwt5BHRmX67u7yRtz8guDQHs3fH9AvFJNYBuAHuyRdJChiGxrBuAHJUXG0SVkiLGR1gT4Ap5NBVIskVZ6zycMfI/dOs8nDHyP3WJ6+k8zyV3YYysyxe6wJ8ASq31nk4Y+R+6xdrLIQRhZmLd/3QNPSZNKnkjYYqnfT/wC08wuiGXE0G1lXhpE23DJa26xPb2Q1lgTvB+6tx9JQIDbTyeSiZLPeaBWhFWes8nDHyP3TrPJwx8j91U9fSeZ5KXYYysyKs9Z5OGPkfupvRlbtYw7v/mtkL+StymkoE24shE1Argooss+EKuXWiItFV0REQhERc2knkQyEEghhsRkmRH2GF+QqnNFogLpRUjpCT+pJ/sU6Qk/qSf7Fc10khdQ9y0fVzusrutVS8hpI3qm9ISf1JP8AYr0V0hyMjyLje4lOZ6RQnuDbBvu3JDo9wFaqzGpfxfsF2wuu0E7yBdVU1x3YjvHeuUV8gyEj/wDYq5NaYhy4BLSaqKHKOiHFXdFSOkJP6kn+xTpCT+pJ/sVR6SQuoe5TerndZXdFSOkJP6kn+xVs0XUl8TXHfu5d60tH6UZOucGtIoq0eWMEAk4rrREWsqqIiIQiKD07pOSORrWOsC2+4HO5Ub0/NxjkFhzGnJeBEMJwNRw81dhyUR7Q4EXq3Iqj0/NxjkE6fm4xyCh6RSvVdyHmn+r4uYVkqKkh1hbd33P1XkFUS4A2zB3X7v8AKr0WlZHXc51+7cPBJtKPabtd3nuG4q960g6nXUNKV/L1Dsr7VhWxFUen5uMcgnT83GOQVHpFK9V3Ieam9XxcwrciqPT83GOQXZonTT3SBrzcHIWAGfipoGnJePEbDaDU3bvNMfJRGNLiRcrEiItxUkREQhFhN6p9x+SzWEvqn3H5Jr/ZKUYqk7DzTYea2qKj1ppnSthbKHPe8xtwteWOe0XLBJbCTke9eRta99bIJoukMSmJUhsPNNh5rdZEy0UtorUYz4rww+a3WRSPjxH3OcSmigwWnYeabDzW6yWUdop1orTsPNWTV0WjI/u+igFYNAezd8X0XT+jJrMP/r9QqE+SWDipRERd0shEREIRc+kG3ieP7D8l0LRXezf8J+SgmPcv4HwTme0FT9kFxaR0nFA6FsmIbeURRkC7Q8i7Q4919wUgobW/RJqKORjPattLARvEsRxst77Ef5XlUGy6IA83G7h2/JdC9zgKhb6fS0L5Z4gSDTuayVzuwwPcLhocTYnxWc2kI21EVMQ4vmZI9hGbcMdr3P8AkWVKq9BTigp2PhdI+oqX1FeWxMnlY+QEgtjdlfPDc7lo0boWr2NIwRzMlZSaSgxO7Jjc83hxO7hawBC0tihUtCJdeMcgb+FRhkQq+vfhRfRm4DexacPrWcDa2++eX+V6xrSLggg7iCCOYXy/RuqbjBMJIq2IejMjkZFBHEZH42nELSHbOBBJJ3gkK36sU040e+MxNgl/XbDhYIL3vgldGCdm4k3IuoZiUZDFWxK3gZbscU9kZzjeFJyaViFTHS5mSRkjxhsQBHa4dnkc9y7WBrtxBsbHCQ6x8Mu9fLKfVyezW09JPTzt0fURTSPAbtahxBJEl+1iGKxy9ZWHUDQj4pHyFs8I2Mcbo3wMpmPeN7wGvdicLEYu/EpZiThQ4Zc2JeN2Zr2E0qME1kd5NCFdNkFZ9B+xHvKrasuhPZD3la3owf1InAKvPm5q70RF2qy0REQhV3WOO8jfg+pUTsB5qY1g9o34fqVFrzHSxO2xOK35YnVNWvYDzTYDzWxU7ROv7nmJ09K6KComdDBM14lbtA4ta17bAtJsVShQYsUEsFacO3DPA4KR0UNuJVt2PmU2PmVVdMa+iGAuwwCZ1S6CFjpmuaWtdhMz3N9Vosbju3XUxDrFE2OA1E9KySZjS0NkGB5PfGTmW33EqZ0GZa0E1oagb8McNyaIrSVJbAeabAea5Rp6nM3owniM9yNmHAvuBci3jZdyquD2+0KKQPrgVr2A8116LjtKz4gtC6dHe1Z8QWhok1nIfFQzBOqcrWiIvT1gIiIhCLCX1T7j8lmsJfVPuPyTX+yUoxVD0vSukp5omHC+SKRjDus5zSAb92/eqxoKpnbQsoxSVEVTDBIxjnMbsWyhrsDxJe2ZI3DeVckXk8OPYYWEVvr8/qOxb7mVNar5fBoGd0eNlPUseNHTR1e0xYqirffZ2F+2QSHYu4W8FlFoSrhJdTx1Qlfopsb3uLjeqvctuTYODBYf4C+nIrx0rEP8RT59+f5kotnGa+eVeiR6NHJT0VZHIyoonzhwO0e2P2pYC7tHxPeSFy1Oi6p8c96aqY+TSsc7AwYiynw9pzXA28RYd5X01E1uknt/jW/eScvJKZcHevn2kdWjHWQNp4J5ImOiBZMHuia1z9o+eOfFdjwbYg7fYDNaKDRFSZYZHw1DaqKrqJaqY3wyQWOCKN17OByDWjdYr6QiQaSiWaEVupW+u+vOt/bSuCNQK1qqXqBouSKScvieGlrAyaZroppS4l7mysLiHOBNsY327+76poD2bvi+ir6sGgPZu+L6Lb0DHMeciRDvb9Qq02yxCA7VKIiLtFmIiIhCLRXezf8ACfkt60V3sn/CfkoZj3T+B8E5ntBU6qqWxsfI82axjnuO/stFz8lR369SCoinlilgpfQp5w0lj3TAFojdhGbTmMjxK8VNO2Rjo3i7XtLXDxa4WIVYj/h3F6sk1TNGIH08bJS0hkTyCA0gXuC1tifALzOTdLtB1w/xTdurx+S24oeaWVxR/wAU4zHI4wnGxsTw1kscjSyVwaC6RuTLEi4O66lHa3PcY4oaV007odvIyOWLBHHiLWna3wvJIysttLqmWRPiFXU3fgAeREXNaz+S2CzgdxvvsuaHUCOJsewnqYHsY6N0kTm4pGOcXkOBbYdom1tyncZI1oKX3e0RhvwNK8T8sW/q/lFvqNcWsbUkxPvTTwQOGJvadMWi49xeOS4B/EuE1WwDDg9I9GEmNmIybsWx9bZ3yxLqrtRGSSPf6RUtbLJFLLG0twPlhw4Xm7b/AMouPHNdFHqgyKodNHLM1jpHSmHsGPG+9zctxWub2umt2INNQSadovoO+tabs0fq1XBSa+OkMf8A8SRrZxUCmcXsdtJIASWED1QcJzPgtWiddpnU1KX0xfUVRcIGsexjZA0Fz5Lk/ptAAFjmpSl1NiYKVofIRSPnfHcjtbfFiDst3aNreC5YtQmtjjY2pqmmB5dSvBZigDgQ6NvZsWkE3unWpI1AbT/t/upv/qT86X0SUi5+HZ91L6B002qh2oa5hD3xyMf6zJIzZzDbI+9XbQnsh7yqZoXQ7KaEQxlxGJznOecTnvebue4+JKuehPZD3lbXo7Y18axhdThUqvOVsNriu9ERdis1EREIVf1g9o34fqVFqU1g9o34fqVFrzDS/wC9icVuy/umovnGif4dTwupqnGx8kU7nyU87i6INLzaSIjJrw03tbfyX0dFVgTcSAHBm/HvH1T3ww/FUEamyNjpGuhje5mlHzSEBrrU7y9xxEjd6t2+Nlr1l1PqXz1ToaeCVs4p9lI97WOgbCQTCxhG427rfRfQkVhukozXW7u/OueaYZdpFFR9G6u1TdJekCGGGFz3vn/VbUNe4tsHxNLQ6OTM3INs+d4RFVjzDo5BcBcKflaqRjAzBF06O9qz4guZdOjvas+IK3on97D4pkx7pytaIi9QWCiIiEIvCL5IiEKHk1fzNnADuBuVj1ePEORRFS9Xyvwm8gpddE6xTq8eIcinV88Q5FER6vlfhN5BGuidYp1ePEORTq8eIciiI9Xyvwm8gjXROsU6vHiHIp1ePEORREer5X4TeQRronWKdXjxDkVIaOotm0i4NzfJEUsKVgwTWGwA9gATXRHOucarrREVhMRERCEREQhcZ0TGc8O/zK86Ij4f3KIkoEJ0RHw/uU6Ij4f3KIigQnREfD+5ToiPh/coiKBCdER8P7lOiI+H9yiIoEJ0RHw/uV0wQBgwtyG9eIiiFtRESoRERCFzVlA2S18iO8Wv7s1y9AM4nft9l4iiMGG41LRyCcHuG9e9AM4nft9k6AZxO/b7LxEmzwuoOQS23Zr3oBnE79vsnQDOJ37fZeIjZ4XUHIItuzXvQDOJ37fZOgGcTv2+y8RGzwuoOQRbdmvegGcTv2+yzh0K1rg4F1wb932REogQ2moaOQSF7jvUgiIpU1EREIX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054" name="Picture 6" descr="http://www.conevyt.org.mx/cursos/cursos/mi_negocio/assets/images/autogen/post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4653136"/>
            <a:ext cx="4295775" cy="16192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388256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323528" y="2097360"/>
            <a:ext cx="8503920" cy="2915816"/>
          </a:xfrm>
        </p:spPr>
        <p:txBody>
          <a:bodyPr/>
          <a:lstStyle/>
          <a:p>
            <a:pPr algn="just"/>
            <a:r>
              <a:rPr lang="es-ES" dirty="0" smtClean="0"/>
              <a:t>Plantea 3 opciones de planes de recompensas para tus clientes. De cada una define:</a:t>
            </a:r>
          </a:p>
          <a:p>
            <a:pPr lvl="1"/>
            <a:r>
              <a:rPr lang="es-ES" dirty="0" smtClean="0"/>
              <a:t>Descripción</a:t>
            </a:r>
          </a:p>
          <a:p>
            <a:pPr lvl="1"/>
            <a:r>
              <a:rPr lang="es-ES" dirty="0" smtClean="0"/>
              <a:t>Mecánica</a:t>
            </a:r>
          </a:p>
          <a:p>
            <a:pPr lvl="1"/>
            <a:r>
              <a:rPr lang="es-ES" dirty="0" smtClean="0"/>
              <a:t>Alcance (¿para quién es?)</a:t>
            </a:r>
          </a:p>
          <a:p>
            <a:pPr lvl="1"/>
            <a:r>
              <a:rPr lang="es-ES" dirty="0" smtClean="0"/>
              <a:t>Objetivo de tu plan de recompensas</a:t>
            </a:r>
          </a:p>
          <a:p>
            <a:pPr marL="457200" lvl="1" indent="0">
              <a:buNone/>
            </a:pPr>
            <a:endParaRPr lang="es-MX" dirty="0"/>
          </a:p>
        </p:txBody>
      </p:sp>
      <p:pic>
        <p:nvPicPr>
          <p:cNvPr id="1026" name="Picture 2" descr="Resultado de imagen para vent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16632"/>
            <a:ext cx="4360622" cy="1584176"/>
          </a:xfrm>
          <a:prstGeom prst="rect">
            <a:avLst/>
          </a:prstGeom>
          <a:noFill/>
        </p:spPr>
      </p:pic>
      <p:pic>
        <p:nvPicPr>
          <p:cNvPr id="4" name="Picture 2" descr="Resultado de imagen para vent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4008" y="116632"/>
            <a:ext cx="4505976" cy="15841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598776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84</TotalTime>
  <Words>391</Words>
  <Application>Microsoft Office PowerPoint</Application>
  <PresentationFormat>Presentación en pantalla (4:3)</PresentationFormat>
  <Paragraphs>42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Civil</vt:lpstr>
      <vt:lpstr>9ª. Semana de emprendimiento</vt:lpstr>
      <vt:lpstr>Diapositiva 2</vt:lpstr>
      <vt:lpstr>Tipos de ventas</vt:lpstr>
      <vt:lpstr>Conceptos básicos</vt:lpstr>
      <vt:lpstr>Diapositiva 5</vt:lpstr>
      <vt:lpstr>Recompensa a tus mejores clientes</vt:lpstr>
      <vt:lpstr>Diapositiva 7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9ª. Semana de emprendimiento</dc:title>
  <dc:creator>Fabricio Moreno</dc:creator>
  <cp:lastModifiedBy>usuario</cp:lastModifiedBy>
  <cp:revision>18</cp:revision>
  <dcterms:created xsi:type="dcterms:W3CDTF">2014-05-06T14:22:58Z</dcterms:created>
  <dcterms:modified xsi:type="dcterms:W3CDTF">2015-04-10T22:16:36Z</dcterms:modified>
</cp:coreProperties>
</file>