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5375EBB-555C-425E-9F01-91F107346F3E}" type="datetimeFigureOut">
              <a:rPr lang="es-MX" smtClean="0"/>
              <a:pPr/>
              <a:t>13/04/2015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52BE204-0C70-49F7-BDD4-065D7A126E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528" y="1700808"/>
            <a:ext cx="8820472" cy="1008112"/>
          </a:xfrm>
        </p:spPr>
        <p:txBody>
          <a:bodyPr/>
          <a:lstStyle/>
          <a:p>
            <a:pPr algn="ctr"/>
            <a:r>
              <a:rPr lang="es-MX" sz="3600" dirty="0" smtClean="0"/>
              <a:t>Emprendimiento: RECURSOS </a:t>
            </a:r>
            <a:r>
              <a:rPr lang="es-MX" sz="3600" dirty="0" smtClean="0"/>
              <a:t>HUMANOS</a:t>
            </a:r>
            <a:endParaRPr lang="es-MX" sz="36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580112" y="6231632"/>
            <a:ext cx="3369568" cy="626368"/>
          </a:xfrm>
        </p:spPr>
        <p:txBody>
          <a:bodyPr/>
          <a:lstStyle/>
          <a:p>
            <a:r>
              <a:rPr lang="es-MX" dirty="0" smtClean="0"/>
              <a:t>Lic. Fabricio Moreno </a:t>
            </a:r>
            <a:r>
              <a:rPr lang="es-MX" dirty="0" smtClean="0"/>
              <a:t>Baca</a:t>
            </a:r>
            <a:endParaRPr lang="es-MX" dirty="0" smtClean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364504" y="-27384"/>
            <a:ext cx="8888016" cy="1470025"/>
          </a:xfrm>
          <a:prstGeom prst="rect">
            <a:avLst/>
          </a:prstGeom>
        </p:spPr>
        <p:txBody>
          <a:bodyPr vert="horz" anchor="t">
            <a:normAutofit fontScale="97500"/>
          </a:bodyPr>
          <a:lstStyle/>
          <a:p>
            <a:pPr marL="0" marR="9144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Multiversidad Latinoamericana </a:t>
            </a:r>
            <a:br>
              <a:rPr kumimoji="0" lang="es-MX" sz="40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40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Campus Torreón</a:t>
            </a:r>
            <a:endParaRPr kumimoji="0" lang="es-MX" sz="4000" b="1" i="0" u="none" strike="noStrike" kern="1200" cap="all" spc="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>
                <a:reflection blurRad="12700" stA="34000" endA="740" endPos="530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 descr="http://www.alzheimercartagena.com/index_files/Alzheimer-cartagena-person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492896"/>
            <a:ext cx="5904656" cy="41238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39900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0"/>
            <a:ext cx="7772400" cy="914400"/>
          </a:xfrm>
        </p:spPr>
        <p:txBody>
          <a:bodyPr/>
          <a:lstStyle/>
          <a:p>
            <a:r>
              <a:rPr lang="es-MX" dirty="0" smtClean="0"/>
              <a:t>RECURSOS HUMANOS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692696"/>
            <a:ext cx="8568952" cy="6093296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es-MX" dirty="0" smtClean="0"/>
              <a:t>Se le llama también : «Asuntos Humanos», «Personal», «Potencial Humano», «Desarrollo Académico» en instituciones educativas, «Activo Humano», entre otros.</a:t>
            </a:r>
          </a:p>
          <a:p>
            <a:pPr algn="just">
              <a:buNone/>
            </a:pPr>
            <a:r>
              <a:rPr lang="es-MX" dirty="0" smtClean="0"/>
              <a:t>Este departamento administra todo lo que tiene que ver con la gente trabajando en una organización:</a:t>
            </a:r>
          </a:p>
          <a:p>
            <a:pPr algn="just"/>
            <a:r>
              <a:rPr lang="es-MX" b="1" dirty="0" smtClean="0"/>
              <a:t>Recluta</a:t>
            </a:r>
            <a:r>
              <a:rPr lang="es-MX" dirty="0" smtClean="0"/>
              <a:t>: trae candidatos potenciales a puestos </a:t>
            </a:r>
            <a:r>
              <a:rPr lang="es-MX" dirty="0" smtClean="0"/>
              <a:t>vacantes.</a:t>
            </a:r>
            <a:endParaRPr lang="es-MX" dirty="0" smtClean="0"/>
          </a:p>
          <a:p>
            <a:pPr algn="just"/>
            <a:r>
              <a:rPr lang="es-MX" b="1" dirty="0" smtClean="0"/>
              <a:t>Selecciona</a:t>
            </a:r>
            <a:r>
              <a:rPr lang="es-MX" dirty="0" smtClean="0"/>
              <a:t>: </a:t>
            </a:r>
            <a:r>
              <a:rPr lang="es-MX" dirty="0" smtClean="0"/>
              <a:t>filtra </a:t>
            </a:r>
            <a:r>
              <a:rPr lang="es-MX" dirty="0" smtClean="0"/>
              <a:t>con varios mecanismos a los mejores candidatos, los ideales para el </a:t>
            </a:r>
            <a:r>
              <a:rPr lang="es-MX" dirty="0" smtClean="0"/>
              <a:t>puesto.</a:t>
            </a:r>
            <a:endParaRPr lang="es-MX" dirty="0" smtClean="0"/>
          </a:p>
          <a:p>
            <a:pPr algn="just"/>
            <a:r>
              <a:rPr lang="es-MX" b="1" dirty="0" smtClean="0"/>
              <a:t>Contrata</a:t>
            </a:r>
            <a:r>
              <a:rPr lang="es-MX" dirty="0" smtClean="0"/>
              <a:t>: elabora contratos personales y en ocasiones colectivos con sindicatos.</a:t>
            </a:r>
          </a:p>
          <a:p>
            <a:pPr algn="just"/>
            <a:r>
              <a:rPr lang="es-MX" b="1" dirty="0" smtClean="0"/>
              <a:t>Maneja prestaciones y nómina</a:t>
            </a:r>
            <a:r>
              <a:rPr lang="es-MX" dirty="0" smtClean="0"/>
              <a:t>: garantiza los pagos puntuales a los colaboradores en coordinación con administración, además de que cumple con todos los trámites de IMSS, INFONAVIT y </a:t>
            </a:r>
            <a:r>
              <a:rPr lang="es-MX" dirty="0" smtClean="0"/>
              <a:t>otros.</a:t>
            </a:r>
            <a:endParaRPr lang="es-MX" dirty="0" smtClean="0"/>
          </a:p>
          <a:p>
            <a:pPr algn="just"/>
            <a:r>
              <a:rPr lang="es-MX" b="1" dirty="0" smtClean="0"/>
              <a:t>Capacita:</a:t>
            </a:r>
            <a:r>
              <a:rPr lang="es-MX" dirty="0" smtClean="0"/>
              <a:t> diseña, imparte directamente o por contratación de externos, cursos de capacitación a la medida de la necesidad de los colaboradores para cumplir sus objetivos</a:t>
            </a:r>
          </a:p>
          <a:p>
            <a:pPr algn="just"/>
            <a:r>
              <a:rPr lang="es-MX" b="1" dirty="0" smtClean="0"/>
              <a:t>Comunica</a:t>
            </a:r>
            <a:r>
              <a:rPr lang="es-MX" dirty="0" smtClean="0"/>
              <a:t>: fechas importantes, eventos, cambios en políticas internas, etc.</a:t>
            </a:r>
          </a:p>
          <a:p>
            <a:pPr algn="just">
              <a:buNone/>
            </a:pPr>
            <a:r>
              <a:rPr lang="es-MX" dirty="0" smtClean="0"/>
              <a:t>Además de lo anterior, RH es responsable de implementar programas de retención de personal, combatiendo así la rotación y el ausentismo.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444716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32656"/>
            <a:ext cx="7772400" cy="5733256"/>
          </a:xfrm>
        </p:spPr>
        <p:txBody>
          <a:bodyPr>
            <a:normAutofit fontScale="92500" lnSpcReduction="20000"/>
          </a:bodyPr>
          <a:lstStyle/>
          <a:p>
            <a:r>
              <a:rPr lang="es-MX" dirty="0" smtClean="0"/>
              <a:t>SELECCIÓN: </a:t>
            </a:r>
          </a:p>
          <a:p>
            <a:endParaRPr lang="es-MX" sz="900" dirty="0" smtClean="0"/>
          </a:p>
          <a:p>
            <a:pPr lvl="1">
              <a:lnSpc>
                <a:spcPct val="120000"/>
              </a:lnSpc>
            </a:pPr>
            <a:r>
              <a:rPr lang="es-MX" dirty="0" smtClean="0"/>
              <a:t>Exámenes 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Psicométricos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De conocimiento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Prácticos</a:t>
            </a:r>
          </a:p>
          <a:p>
            <a:pPr lvl="1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Entrevistas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Individuales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Grupales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Con jefe inmediato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Con área de RH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Con director/ dueño de la compañía</a:t>
            </a:r>
          </a:p>
          <a:p>
            <a:pPr lvl="1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Evaluaciones	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Médicas</a:t>
            </a:r>
          </a:p>
          <a:p>
            <a:pPr lvl="3">
              <a:lnSpc>
                <a:spcPct val="120000"/>
              </a:lnSpc>
              <a:buFont typeface="Arial" charset="0"/>
              <a:buChar char="•"/>
            </a:pPr>
            <a:r>
              <a:rPr lang="es-MX" dirty="0" smtClean="0"/>
              <a:t>Socio-económicas</a:t>
            </a:r>
          </a:p>
          <a:p>
            <a:pPr marL="1371600" lvl="3" indent="0">
              <a:lnSpc>
                <a:spcPct val="120000"/>
              </a:lnSpc>
              <a:buNone/>
            </a:pPr>
            <a:endParaRPr lang="es-MX" dirty="0" smtClean="0"/>
          </a:p>
        </p:txBody>
      </p:sp>
      <p:pic>
        <p:nvPicPr>
          <p:cNvPr id="4098" name="Picture 2" descr="http://www.asanblada.org/wp-content/uploads/2014/06/seleccion-person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548680"/>
            <a:ext cx="3312368" cy="3312368"/>
          </a:xfrm>
          <a:prstGeom prst="rect">
            <a:avLst/>
          </a:prstGeom>
          <a:noFill/>
        </p:spPr>
      </p:pic>
      <p:pic>
        <p:nvPicPr>
          <p:cNvPr id="4100" name="Picture 4" descr="http://www.krea-t.org/images/seleccion-de-personal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490" y="5013176"/>
            <a:ext cx="3390982" cy="16762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43607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620688"/>
            <a:ext cx="7772400" cy="4857784"/>
          </a:xfrm>
        </p:spPr>
        <p:txBody>
          <a:bodyPr>
            <a:normAutofit/>
          </a:bodyPr>
          <a:lstStyle/>
          <a:p>
            <a:r>
              <a:rPr lang="es-MX" dirty="0" smtClean="0"/>
              <a:t>CONTRATACIÓN</a:t>
            </a:r>
          </a:p>
          <a:p>
            <a:endParaRPr lang="es-MX" dirty="0" smtClean="0"/>
          </a:p>
          <a:p>
            <a:pPr lvl="1"/>
            <a:r>
              <a:rPr lang="es-MX" dirty="0" smtClean="0"/>
              <a:t>Interna</a:t>
            </a:r>
          </a:p>
          <a:p>
            <a:pPr lvl="2"/>
            <a:r>
              <a:rPr lang="es-MX" dirty="0" smtClean="0"/>
              <a:t>Contrato temporal</a:t>
            </a:r>
          </a:p>
          <a:p>
            <a:pPr lvl="2"/>
            <a:r>
              <a:rPr lang="es-MX" dirty="0" smtClean="0"/>
              <a:t>Contrato por proyecto</a:t>
            </a:r>
          </a:p>
          <a:p>
            <a:pPr lvl="2"/>
            <a:r>
              <a:rPr lang="es-MX" dirty="0" smtClean="0"/>
              <a:t>Contrato por tiempo indefinido</a:t>
            </a:r>
          </a:p>
          <a:p>
            <a:pPr lvl="1"/>
            <a:r>
              <a:rPr lang="es-MX" dirty="0" smtClean="0"/>
              <a:t>Externa</a:t>
            </a:r>
          </a:p>
          <a:p>
            <a:pPr lvl="2"/>
            <a:r>
              <a:rPr lang="es-MX" dirty="0" smtClean="0"/>
              <a:t>Contrato temporal</a:t>
            </a:r>
          </a:p>
          <a:p>
            <a:pPr lvl="2"/>
            <a:r>
              <a:rPr lang="es-MX" dirty="0" smtClean="0"/>
              <a:t>Contrato por proyecto</a:t>
            </a:r>
          </a:p>
          <a:p>
            <a:pPr lvl="2"/>
            <a:r>
              <a:rPr lang="es-MX" dirty="0" smtClean="0"/>
              <a:t>Contrato por tiempo indefinido</a:t>
            </a:r>
          </a:p>
          <a:p>
            <a:pPr lvl="2"/>
            <a:endParaRPr lang="es-MX" dirty="0"/>
          </a:p>
          <a:p>
            <a:pPr marL="914400" lvl="2" indent="0">
              <a:buNone/>
            </a:pPr>
            <a:endParaRPr lang="es-MX" dirty="0"/>
          </a:p>
        </p:txBody>
      </p:sp>
      <p:pic>
        <p:nvPicPr>
          <p:cNvPr id="3074" name="Picture 2" descr="http://www.sgc.gov.co/getattachment/addb10fc-0b60-4cc0-a44c-9cec09cc0200/Procesos-de-contratacion-en-curso.asp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9584" y="764704"/>
            <a:ext cx="3744416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23780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548680"/>
            <a:ext cx="8064896" cy="604867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dirty="0" smtClean="0"/>
              <a:t>CAPACITACIÓN: </a:t>
            </a:r>
            <a:r>
              <a:rPr lang="es-MX" dirty="0" smtClean="0"/>
              <a:t>es </a:t>
            </a:r>
            <a:r>
              <a:rPr lang="es-MX" dirty="0" smtClean="0"/>
              <a:t>uno de los medios más efectivos para asegurar la formación permanente de sus recursos humanos respecto a las funciones laborales que  deben desempeñar en el puesto de trabajo que ocupan</a:t>
            </a:r>
            <a:r>
              <a:rPr lang="es-MX" dirty="0" smtClean="0"/>
              <a:t>.</a:t>
            </a:r>
          </a:p>
          <a:p>
            <a:pPr algn="just"/>
            <a:endParaRPr lang="es-MX" sz="900" dirty="0" smtClean="0"/>
          </a:p>
          <a:p>
            <a:pPr lvl="1" algn="just"/>
            <a:r>
              <a:rPr lang="es-MX" dirty="0" smtClean="0"/>
              <a:t>RH cumple con:</a:t>
            </a:r>
          </a:p>
          <a:p>
            <a:pPr lvl="2" algn="just"/>
            <a:r>
              <a:rPr lang="es-MX" dirty="0" smtClean="0"/>
              <a:t>Localización de necesidades reales a </a:t>
            </a:r>
            <a:r>
              <a:rPr lang="es-MX" dirty="0" smtClean="0"/>
              <a:t>satisfacer.</a:t>
            </a:r>
            <a:endParaRPr lang="es-MX" dirty="0" smtClean="0"/>
          </a:p>
          <a:p>
            <a:pPr lvl="2" algn="just"/>
            <a:r>
              <a:rPr lang="es-MX" dirty="0" smtClean="0"/>
              <a:t>Determinación de perfiles de puesto y/o actualización de los </a:t>
            </a:r>
            <a:r>
              <a:rPr lang="es-MX" dirty="0" smtClean="0"/>
              <a:t>mismos.</a:t>
            </a:r>
            <a:endParaRPr lang="es-MX" dirty="0" smtClean="0"/>
          </a:p>
          <a:p>
            <a:pPr lvl="2" algn="just"/>
            <a:r>
              <a:rPr lang="es-MX" dirty="0" smtClean="0"/>
              <a:t>Identificación clara del universo a capacitar, número de trabajadores, áreas y </a:t>
            </a:r>
            <a:r>
              <a:rPr lang="es-MX" dirty="0" smtClean="0"/>
              <a:t>puestos.</a:t>
            </a:r>
            <a:endParaRPr lang="es-MX" dirty="0" smtClean="0"/>
          </a:p>
          <a:p>
            <a:pPr lvl="2" algn="just"/>
            <a:r>
              <a:rPr lang="es-MX" dirty="0" smtClean="0"/>
              <a:t>Definición de objetivos y metas concretas factibles de </a:t>
            </a:r>
            <a:r>
              <a:rPr lang="es-MX" dirty="0" smtClean="0"/>
              <a:t>alcanzar.</a:t>
            </a:r>
            <a:endParaRPr lang="es-MX" dirty="0" smtClean="0"/>
          </a:p>
          <a:p>
            <a:pPr lvl="2" algn="just"/>
            <a:r>
              <a:rPr lang="es-MX" dirty="0" smtClean="0"/>
              <a:t>Estructuración de un programa de trabajo con tareas </a:t>
            </a:r>
            <a:r>
              <a:rPr lang="es-MX" dirty="0" smtClean="0"/>
              <a:t>definidas.</a:t>
            </a:r>
            <a:endParaRPr lang="es-MX" dirty="0" smtClean="0"/>
          </a:p>
          <a:p>
            <a:pPr lvl="2" algn="just"/>
            <a:r>
              <a:rPr lang="es-MX" dirty="0" smtClean="0"/>
              <a:t>Determinación de los recursos que serán necesarios para la realización de las acciones que se programen.</a:t>
            </a:r>
          </a:p>
          <a:p>
            <a:pPr lvl="2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4014550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4624"/>
            <a:ext cx="8568952" cy="4572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dirty="0" smtClean="0"/>
              <a:t>La administración de los recursos humanos busca contribuir al máximo para alcanzar los objetivos de la </a:t>
            </a:r>
            <a:r>
              <a:rPr lang="es-MX" dirty="0" smtClean="0"/>
              <a:t>compañía.</a:t>
            </a:r>
            <a:endParaRPr lang="es-MX" dirty="0" smtClean="0"/>
          </a:p>
          <a:p>
            <a:pPr algn="just">
              <a:buNone/>
            </a:pPr>
            <a:r>
              <a:rPr lang="es-MX" dirty="0" smtClean="0"/>
              <a:t>Se trata de tener el mejor talento humano en cada puesto y retenerlo el mayor tiempo posible, maximizando cada vez más su productividad.</a:t>
            </a:r>
          </a:p>
          <a:p>
            <a:pPr algn="just">
              <a:buNone/>
            </a:pPr>
            <a:r>
              <a:rPr lang="es-MX" dirty="0" smtClean="0"/>
              <a:t>Existen novedosos sistemas para evaluar al personal y retener al mejor, apoyados en tecnología novedosa orientada a RH.</a:t>
            </a:r>
            <a:endParaRPr lang="es-MX" dirty="0"/>
          </a:p>
        </p:txBody>
      </p:sp>
      <p:pic>
        <p:nvPicPr>
          <p:cNvPr id="1026" name="Picture 2" descr="http://www.infomalthusdarwin.com/esp/wp-content/uploads/2012/02/feb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509120"/>
            <a:ext cx="4104456" cy="22356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380845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112</TotalTime>
  <Words>414</Words>
  <Application>Microsoft Office PowerPoint</Application>
  <PresentationFormat>Presentación en pantalla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Metro</vt:lpstr>
      <vt:lpstr>Emprendimiento: RECURSOS HUMANOS</vt:lpstr>
      <vt:lpstr>RECURSOS HUMANOS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Emprendimiento 2014</dc:title>
  <dc:creator>Fabricio</dc:creator>
  <cp:lastModifiedBy>usuario</cp:lastModifiedBy>
  <cp:revision>15</cp:revision>
  <dcterms:created xsi:type="dcterms:W3CDTF">2014-05-23T13:10:01Z</dcterms:created>
  <dcterms:modified xsi:type="dcterms:W3CDTF">2015-04-13T22:00:46Z</dcterms:modified>
</cp:coreProperties>
</file>