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256" r:id="rId2"/>
    <p:sldId id="258" r:id="rId3"/>
    <p:sldId id="279" r:id="rId4"/>
    <p:sldId id="280" r:id="rId5"/>
    <p:sldId id="283" r:id="rId6"/>
    <p:sldId id="284" r:id="rId7"/>
    <p:sldId id="285" r:id="rId8"/>
    <p:sldId id="282" r:id="rId9"/>
    <p:sldId id="281" r:id="rId10"/>
    <p:sldId id="286" r:id="rId11"/>
    <p:sldId id="287" r:id="rId12"/>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38E750-0D9E-43DB-A473-B9B00FDA97D4}" type="datetimeFigureOut">
              <a:rPr lang="es-MX" smtClean="0"/>
              <a:pPr/>
              <a:t>05/06/2013</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4B1882B-A433-4D98-877D-0EAEA22EC357}" type="slidenum">
              <a:rPr lang="es-MX" smtClean="0"/>
              <a:pPr/>
              <a:t>‹Nº›</a:t>
            </a:fld>
            <a:endParaRPr lang="es-MX"/>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fld id="{5391C6DF-C3A8-4943-91B1-8018892E71B7}" type="datetimeFigureOut">
              <a:rPr lang="es-MX" smtClean="0"/>
              <a:pPr/>
              <a:t>05/06/2013</a:t>
            </a:fld>
            <a:endParaRPr lang="es-MX"/>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endParaRPr lang="es-MX"/>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fld id="{ED3DC6E4-71D9-4017-9B94-EC59D9EAF938}"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5391C6DF-C3A8-4943-91B1-8018892E71B7}" type="datetimeFigureOut">
              <a:rPr lang="es-MX" smtClean="0"/>
              <a:pPr/>
              <a:t>05/06/2013</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ED3DC6E4-71D9-4017-9B94-EC59D9EAF938}" type="slidenum">
              <a:rPr lang="es-MX" smtClean="0"/>
              <a:pPr/>
              <a:t>‹Nº›</a:t>
            </a:fld>
            <a:endParaRPr lang="es-MX"/>
          </a:p>
        </p:txBody>
      </p:sp>
      <p:sp>
        <p:nvSpPr>
          <p:cNvPr id="7" name="6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5391C6DF-C3A8-4943-91B1-8018892E71B7}" type="datetimeFigureOut">
              <a:rPr lang="es-MX" smtClean="0"/>
              <a:pPr/>
              <a:t>05/06/2013</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ED3DC6E4-71D9-4017-9B94-EC59D9EAF938}" type="slidenum">
              <a:rPr lang="es-MX" smtClean="0"/>
              <a:pPr/>
              <a:t>‹Nº›</a:t>
            </a:fld>
            <a:endParaRPr lang="es-MX"/>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2">
        <a:schemeClr val="bg1"/>
      </p:bgRef>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5391C6DF-C3A8-4943-91B1-8018892E71B7}" type="datetimeFigureOut">
              <a:rPr lang="es-MX" smtClean="0"/>
              <a:pPr/>
              <a:t>05/06/2013</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ED3DC6E4-71D9-4017-9B94-EC59D9EAF938}" type="slidenum">
              <a:rPr lang="es-MX" smtClean="0"/>
              <a:pPr/>
              <a:t>‹Nº›</a:t>
            </a:fld>
            <a:endParaRPr lang="es-MX"/>
          </a:p>
        </p:txBody>
      </p:sp>
      <p:sp>
        <p:nvSpPr>
          <p:cNvPr id="8" name="7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5391C6DF-C3A8-4943-91B1-8018892E71B7}" type="datetimeFigureOut">
              <a:rPr lang="es-MX" smtClean="0"/>
              <a:pPr/>
              <a:t>05/06/2013</a:t>
            </a:fld>
            <a:endParaRPr lang="es-MX"/>
          </a:p>
        </p:txBody>
      </p:sp>
      <p:sp>
        <p:nvSpPr>
          <p:cNvPr id="8" name="7 Marcador de pie de página"/>
          <p:cNvSpPr>
            <a:spLocks noGrp="1"/>
          </p:cNvSpPr>
          <p:nvPr>
            <p:ph type="ftr" sz="quarter" idx="11"/>
          </p:nvPr>
        </p:nvSpPr>
        <p:spPr/>
        <p:txBody>
          <a:bodyPr/>
          <a:lstStyle>
            <a:extLst/>
          </a:lstStyle>
          <a:p>
            <a:endParaRPr lang="es-MX"/>
          </a:p>
        </p:txBody>
      </p:sp>
      <p:sp>
        <p:nvSpPr>
          <p:cNvPr id="9" name="8 Marcador de número de diapositiva"/>
          <p:cNvSpPr>
            <a:spLocks noGrp="1"/>
          </p:cNvSpPr>
          <p:nvPr>
            <p:ph type="sldNum" sz="quarter" idx="12"/>
          </p:nvPr>
        </p:nvSpPr>
        <p:spPr/>
        <p:txBody>
          <a:bodyPr/>
          <a:lstStyle>
            <a:extLst/>
          </a:lstStyle>
          <a:p>
            <a:fld id="{ED3DC6E4-71D9-4017-9B94-EC59D9EAF938}"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bg>
      <p:bgRef idx="1002">
        <a:schemeClr val="bg1"/>
      </p:bgRef>
    </p:bg>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extLst/>
          </a:lstStyle>
          <a:p>
            <a:fld id="{5391C6DF-C3A8-4943-91B1-8018892E71B7}" type="datetimeFigureOut">
              <a:rPr lang="es-MX" smtClean="0"/>
              <a:pPr/>
              <a:t>05/06/2013</a:t>
            </a:fld>
            <a:endParaRPr lang="es-MX"/>
          </a:p>
        </p:txBody>
      </p:sp>
      <p:sp>
        <p:nvSpPr>
          <p:cNvPr id="4" name="3 Marcador de pie de página"/>
          <p:cNvSpPr>
            <a:spLocks noGrp="1"/>
          </p:cNvSpPr>
          <p:nvPr>
            <p:ph type="ftr" sz="quarter" idx="11"/>
          </p:nvPr>
        </p:nvSpPr>
        <p:spPr/>
        <p:txBody>
          <a:bodyPr/>
          <a:lstStyle>
            <a:extLst/>
          </a:lstStyle>
          <a:p>
            <a:endParaRPr lang="es-MX"/>
          </a:p>
        </p:txBody>
      </p:sp>
      <p:sp>
        <p:nvSpPr>
          <p:cNvPr id="5" name="4 Marcador de número de diapositiva"/>
          <p:cNvSpPr>
            <a:spLocks noGrp="1"/>
          </p:cNvSpPr>
          <p:nvPr>
            <p:ph type="sldNum" sz="quarter" idx="12"/>
          </p:nvPr>
        </p:nvSpPr>
        <p:spPr/>
        <p:txBody>
          <a:bodyPr/>
          <a:lstStyle>
            <a:extLst/>
          </a:lstStyle>
          <a:p>
            <a:fld id="{ED3DC6E4-71D9-4017-9B94-EC59D9EAF938}" type="slidenum">
              <a:rPr lang="es-MX" smtClean="0"/>
              <a:pPr/>
              <a:t>‹Nº›</a:t>
            </a:fld>
            <a:endParaRPr lang="es-MX"/>
          </a:p>
        </p:txBody>
      </p:sp>
      <p:sp>
        <p:nvSpPr>
          <p:cNvPr id="6" name="5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5391C6DF-C3A8-4943-91B1-8018892E71B7}" type="datetimeFigureOut">
              <a:rPr lang="es-MX" smtClean="0"/>
              <a:pPr/>
              <a:t>05/06/2013</a:t>
            </a:fld>
            <a:endParaRPr lang="es-MX"/>
          </a:p>
        </p:txBody>
      </p:sp>
      <p:sp>
        <p:nvSpPr>
          <p:cNvPr id="3" name="2 Marcador de pie de página"/>
          <p:cNvSpPr>
            <a:spLocks noGrp="1"/>
          </p:cNvSpPr>
          <p:nvPr>
            <p:ph type="ftr" sz="quarter" idx="11"/>
          </p:nvPr>
        </p:nvSpPr>
        <p:spPr/>
        <p:txBody>
          <a:bodyPr/>
          <a:lstStyle>
            <a:extLst/>
          </a:lstStyle>
          <a:p>
            <a:endParaRPr lang="es-MX"/>
          </a:p>
        </p:txBody>
      </p:sp>
      <p:sp>
        <p:nvSpPr>
          <p:cNvPr id="4" name="3 Marcador de número de diapositiva"/>
          <p:cNvSpPr>
            <a:spLocks noGrp="1"/>
          </p:cNvSpPr>
          <p:nvPr>
            <p:ph type="sldNum" sz="quarter" idx="12"/>
          </p:nvPr>
        </p:nvSpPr>
        <p:spPr/>
        <p:txBody>
          <a:bodyPr/>
          <a:lstStyle>
            <a:extLst/>
          </a:lstStyle>
          <a:p>
            <a:fld id="{ED3DC6E4-71D9-4017-9B94-EC59D9EAF938}"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extLst/>
          </a:lstStyle>
          <a:p>
            <a:fld id="{5391C6DF-C3A8-4943-91B1-8018892E71B7}" type="datetimeFigureOut">
              <a:rPr lang="es-MX" smtClean="0"/>
              <a:pPr/>
              <a:t>05/06/2013</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ED3DC6E4-71D9-4017-9B94-EC59D9EAF938}"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smtClean="0"/>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fld id="{5391C6DF-C3A8-4943-91B1-8018892E71B7}" type="datetimeFigureOut">
              <a:rPr lang="es-MX" smtClean="0"/>
              <a:pPr/>
              <a:t>05/06/2013</a:t>
            </a:fld>
            <a:endParaRPr lang="es-MX"/>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s-MX"/>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fld id="{ED3DC6E4-71D9-4017-9B94-EC59D9EAF938}" type="slidenum">
              <a:rPr lang="es-MX" smtClean="0"/>
              <a:pPr/>
              <a:t>‹Nº›</a:t>
            </a:fld>
            <a:endParaRPr lang="es-MX"/>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smtClean="0"/>
              <a:t>Haga clic para modificar el estilo de título del patrón</a:t>
            </a:r>
            <a:endParaRPr kumimoji="0" lang="en-US"/>
          </a:p>
        </p:txBody>
      </p:sp>
      <p:sp>
        <p:nvSpPr>
          <p:cNvPr id="8" name="7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8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5391C6DF-C3A8-4943-91B1-8018892E71B7}" type="datetimeFigureOut">
              <a:rPr lang="es-MX" smtClean="0"/>
              <a:pPr/>
              <a:t>05/06/2013</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ED3DC6E4-71D9-4017-9B94-EC59D9EAF938}"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5391C6DF-C3A8-4943-91B1-8018892E71B7}" type="datetimeFigureOut">
              <a:rPr lang="es-MX" smtClean="0"/>
              <a:pPr/>
              <a:t>05/06/2013</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ED3DC6E4-71D9-4017-9B94-EC59D9EAF938}"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12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11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391C6DF-C3A8-4943-91B1-8018892E71B7}" type="datetimeFigureOut">
              <a:rPr lang="es-MX" smtClean="0"/>
              <a:pPr/>
              <a:t>05/06/2013</a:t>
            </a:fld>
            <a:endParaRPr lang="es-MX"/>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s-MX"/>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D3DC6E4-71D9-4017-9B94-EC59D9EAF938}"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gif"/><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gif"/><Relationship Id="rId5" Type="http://schemas.openxmlformats.org/officeDocument/2006/relationships/image" Target="../media/image15.gif"/><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gif"/><Relationship Id="rId1" Type="http://schemas.openxmlformats.org/officeDocument/2006/relationships/slideLayout" Target="../slideLayouts/slideLayout2.xml"/><Relationship Id="rId5" Type="http://schemas.openxmlformats.org/officeDocument/2006/relationships/image" Target="../media/image23.gif"/><Relationship Id="rId4" Type="http://schemas.openxmlformats.org/officeDocument/2006/relationships/image" Target="../media/image22.gif"/></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23528" y="228807"/>
            <a:ext cx="8496944" cy="1544009"/>
          </a:xfrm>
        </p:spPr>
        <p:txBody>
          <a:bodyPr>
            <a:prstTxWarp prst="textChevron">
              <a:avLst/>
            </a:prstTxWarp>
            <a:normAutofit fontScale="90000"/>
          </a:bodyPr>
          <a:lstStyle/>
          <a:p>
            <a:pPr algn="ctr"/>
            <a:r>
              <a:rPr lang="es-MX"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ooper Black" pitchFamily="18" charset="0"/>
              </a:rPr>
              <a:t>Día Mundial del Medio Ambiente</a:t>
            </a:r>
            <a:endParaRPr lang="es-MX"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ooper Black" pitchFamily="18" charset="0"/>
            </a:endParaRPr>
          </a:p>
        </p:txBody>
      </p:sp>
      <p:pic>
        <p:nvPicPr>
          <p:cNvPr id="6" name="Picture 2" descr="http://www.canalgif.net/Gifs-animados/Agua/Cataratas/Gif-animado-Catarata-21.gif"/>
          <p:cNvPicPr>
            <a:picLocks noChangeAspect="1" noChangeArrowheads="1" noCrop="1"/>
          </p:cNvPicPr>
          <p:nvPr/>
        </p:nvPicPr>
        <p:blipFill>
          <a:blip r:embed="rId2" cstate="print"/>
          <a:srcRect/>
          <a:stretch>
            <a:fillRect/>
          </a:stretch>
        </p:blipFill>
        <p:spPr bwMode="auto">
          <a:xfrm>
            <a:off x="87188" y="1556792"/>
            <a:ext cx="4791156" cy="4464496"/>
          </a:xfrm>
          <a:prstGeom prst="rect">
            <a:avLst/>
          </a:prstGeom>
          <a:noFill/>
        </p:spPr>
      </p:pic>
      <p:pic>
        <p:nvPicPr>
          <p:cNvPr id="7" name="Picture 4" descr="http://img.ecologiahoy.com/2013/05/D%C3%ADa-Mundial-del-Medio-Ambiente-2013.jpg"/>
          <p:cNvPicPr>
            <a:picLocks noChangeAspect="1" noChangeArrowheads="1"/>
          </p:cNvPicPr>
          <p:nvPr/>
        </p:nvPicPr>
        <p:blipFill>
          <a:blip r:embed="rId3" cstate="print"/>
          <a:srcRect/>
          <a:stretch>
            <a:fillRect/>
          </a:stretch>
        </p:blipFill>
        <p:spPr bwMode="auto">
          <a:xfrm>
            <a:off x="4803204" y="1556792"/>
            <a:ext cx="4305300" cy="44644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179512" y="836712"/>
            <a:ext cx="4248472" cy="5139869"/>
          </a:xfrm>
          <a:prstGeom prst="rect">
            <a:avLst/>
          </a:prstGeom>
        </p:spPr>
        <p:txBody>
          <a:bodyPr wrap="square">
            <a:spAutoFit/>
          </a:bodyPr>
          <a:lstStyle/>
          <a:p>
            <a:pPr algn="just"/>
            <a:r>
              <a:rPr lang="es-MX" sz="2400" b="1" dirty="0" smtClean="0">
                <a:latin typeface="Century Gothic" pitchFamily="34" charset="0"/>
              </a:rPr>
              <a:t>Hoy 5 de junio se celebra en todo el mundo el Día Mundial del Medio Ambiente 2013, una fecha reconocida por la ONU y que en este año tiene como lema </a:t>
            </a:r>
            <a:r>
              <a:rPr lang="es-MX" sz="3200" b="1" dirty="0" smtClean="0">
                <a:solidFill>
                  <a:schemeClr val="accent2">
                    <a:lumMod val="75000"/>
                  </a:schemeClr>
                </a:solidFill>
                <a:latin typeface="Century Gothic" pitchFamily="34" charset="0"/>
              </a:rPr>
              <a:t>"Piensa. Aliméntate. Ahorra" </a:t>
            </a:r>
            <a:r>
              <a:rPr lang="es-MX" sz="2400" b="1" dirty="0" smtClean="0">
                <a:latin typeface="Century Gothic" pitchFamily="34" charset="0"/>
              </a:rPr>
              <a:t>y en el que el país anfitrión será Mongolia, que remplaza a Brasil, que ya fue protagonista de esta celebración en 2012.</a:t>
            </a:r>
            <a:endParaRPr lang="es-ES" sz="2400" b="1" dirty="0">
              <a:latin typeface="Century Gothic" pitchFamily="34" charset="0"/>
            </a:endParaRPr>
          </a:p>
        </p:txBody>
      </p:sp>
      <p:pic>
        <p:nvPicPr>
          <p:cNvPr id="21506" name="Picture 2" descr="http://ticosyletras.wikispaces.com/file/view/arbol%20alka.gif/344331288/350x371/arbol%20alka.gif"/>
          <p:cNvPicPr>
            <a:picLocks noChangeAspect="1" noChangeArrowheads="1" noCrop="1"/>
          </p:cNvPicPr>
          <p:nvPr/>
        </p:nvPicPr>
        <p:blipFill>
          <a:blip r:embed="rId2" cstate="print"/>
          <a:srcRect/>
          <a:stretch>
            <a:fillRect/>
          </a:stretch>
        </p:blipFill>
        <p:spPr bwMode="auto">
          <a:xfrm>
            <a:off x="4572000" y="620688"/>
            <a:ext cx="4392488" cy="56166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1506"/>
                                        </p:tgtEl>
                                        <p:attrNameLst>
                                          <p:attrName>style.visibility</p:attrName>
                                        </p:attrNameLst>
                                      </p:cBhvr>
                                      <p:to>
                                        <p:strVal val="visible"/>
                                      </p:to>
                                    </p:set>
                                    <p:animEffect transition="in" filter="checkerboard(across)">
                                      <p:cBhvr>
                                        <p:cTn id="12" dur="5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067944" y="0"/>
            <a:ext cx="4860032" cy="3785652"/>
          </a:xfrm>
          <a:prstGeom prst="rect">
            <a:avLst/>
          </a:prstGeom>
        </p:spPr>
        <p:txBody>
          <a:bodyPr wrap="square">
            <a:spAutoFit/>
          </a:bodyPr>
          <a:lstStyle/>
          <a:p>
            <a:pPr algn="just"/>
            <a:r>
              <a:rPr lang="es-MX" sz="2400" b="1" dirty="0" smtClean="0">
                <a:latin typeface="Century Gothic" pitchFamily="34" charset="0"/>
              </a:rPr>
              <a:t>Este año, las Naciones Unidas a través de la FAO han querido hacer también un llamado a un mejor uso de los recursos alimentarios, ya que cada año se tiran a la basura 1.3 billones de toneladas de comida, una cifra que equivale a la producción de toda el África subsahariana.</a:t>
            </a:r>
            <a:endParaRPr lang="es-ES" sz="2400" b="1" dirty="0">
              <a:latin typeface="Century Gothic" pitchFamily="34" charset="0"/>
            </a:endParaRPr>
          </a:p>
        </p:txBody>
      </p:sp>
      <p:pic>
        <p:nvPicPr>
          <p:cNvPr id="36866" name="Picture 2" descr="http://static2.todanoticia.com/tn2/uploads/news_image/2012/10/10/FAO.jpg"/>
          <p:cNvPicPr>
            <a:picLocks noChangeAspect="1" noChangeArrowheads="1"/>
          </p:cNvPicPr>
          <p:nvPr/>
        </p:nvPicPr>
        <p:blipFill>
          <a:blip r:embed="rId2" cstate="print"/>
          <a:srcRect/>
          <a:stretch>
            <a:fillRect/>
          </a:stretch>
        </p:blipFill>
        <p:spPr bwMode="auto">
          <a:xfrm>
            <a:off x="323528" y="3212976"/>
            <a:ext cx="3491880" cy="2885166"/>
          </a:xfrm>
          <a:prstGeom prst="rect">
            <a:avLst/>
          </a:prstGeom>
          <a:noFill/>
        </p:spPr>
      </p:pic>
      <p:pic>
        <p:nvPicPr>
          <p:cNvPr id="36868" name="Picture 4" descr="http://www.soloimagen.net/public/gifs/ONU.gif"/>
          <p:cNvPicPr>
            <a:picLocks noChangeAspect="1" noChangeArrowheads="1" noCrop="1"/>
          </p:cNvPicPr>
          <p:nvPr/>
        </p:nvPicPr>
        <p:blipFill>
          <a:blip r:embed="rId3" cstate="print"/>
          <a:srcRect/>
          <a:stretch>
            <a:fillRect/>
          </a:stretch>
        </p:blipFill>
        <p:spPr bwMode="auto">
          <a:xfrm>
            <a:off x="539552" y="548680"/>
            <a:ext cx="2880320" cy="2046545"/>
          </a:xfrm>
          <a:prstGeom prst="rect">
            <a:avLst/>
          </a:prstGeom>
          <a:noFill/>
        </p:spPr>
      </p:pic>
      <p:pic>
        <p:nvPicPr>
          <p:cNvPr id="36870" name="Picture 6" descr="Iniciativa en Alemania para reducir comida que se tira a la basura "/>
          <p:cNvPicPr>
            <a:picLocks noChangeAspect="1" noChangeArrowheads="1"/>
          </p:cNvPicPr>
          <p:nvPr/>
        </p:nvPicPr>
        <p:blipFill>
          <a:blip r:embed="rId4" cstate="print"/>
          <a:srcRect/>
          <a:stretch>
            <a:fillRect/>
          </a:stretch>
        </p:blipFill>
        <p:spPr bwMode="auto">
          <a:xfrm>
            <a:off x="4788024" y="3835903"/>
            <a:ext cx="3888432" cy="3022097"/>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323528" y="116632"/>
            <a:ext cx="8229600" cy="2780928"/>
          </a:xfrm>
        </p:spPr>
        <p:txBody>
          <a:bodyPr>
            <a:normAutofit/>
          </a:bodyPr>
          <a:lstStyle/>
          <a:p>
            <a:pPr algn="just">
              <a:buNone/>
            </a:pPr>
            <a:r>
              <a:rPr lang="es-MX" sz="2400" b="1" dirty="0" smtClean="0">
                <a:latin typeface="Century Gothic" pitchFamily="34" charset="0"/>
              </a:rPr>
              <a:t>El Día Mundial del Medio Ambiente es una oportunidad única para concientizar a los ciudadanos y a los gobiernos nacionales de la importancia de preservar los entornos naturales y las especies animales, así como apostar por un desarrollo sostenible en el que la conversación del medio y la industrialización vayan de la mano.</a:t>
            </a:r>
            <a:endParaRPr lang="es-ES" sz="2400" b="1" dirty="0">
              <a:latin typeface="Century Gothic" pitchFamily="34" charset="0"/>
            </a:endParaRPr>
          </a:p>
        </p:txBody>
      </p:sp>
      <p:pic>
        <p:nvPicPr>
          <p:cNvPr id="4" name="Picture 2" descr="http://i.picasion.com/pic30/086756be4a4ff00981f3c78f48fa5fe8.gif"/>
          <p:cNvPicPr>
            <a:picLocks noChangeAspect="1" noChangeArrowheads="1" noCrop="1"/>
          </p:cNvPicPr>
          <p:nvPr/>
        </p:nvPicPr>
        <p:blipFill>
          <a:blip r:embed="rId2" cstate="print"/>
          <a:srcRect/>
          <a:stretch>
            <a:fillRect/>
          </a:stretch>
        </p:blipFill>
        <p:spPr bwMode="auto">
          <a:xfrm>
            <a:off x="5364088" y="2996952"/>
            <a:ext cx="3428992" cy="3428992"/>
          </a:xfrm>
          <a:prstGeom prst="rect">
            <a:avLst/>
          </a:prstGeom>
          <a:noFill/>
        </p:spPr>
      </p:pic>
      <p:pic>
        <p:nvPicPr>
          <p:cNvPr id="5" name="Picture 2" descr="http://letyinfo6209.comule.com/GifsAnimados208_png.gif"/>
          <p:cNvPicPr>
            <a:picLocks noChangeAspect="1" noChangeArrowheads="1" noCrop="1"/>
          </p:cNvPicPr>
          <p:nvPr/>
        </p:nvPicPr>
        <p:blipFill>
          <a:blip r:embed="rId3" cstate="print"/>
          <a:srcRect/>
          <a:stretch>
            <a:fillRect/>
          </a:stretch>
        </p:blipFill>
        <p:spPr bwMode="auto">
          <a:xfrm>
            <a:off x="611560" y="2996952"/>
            <a:ext cx="4458955" cy="33123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179512" y="0"/>
            <a:ext cx="8712968" cy="2852936"/>
          </a:xfrm>
        </p:spPr>
        <p:txBody>
          <a:bodyPr>
            <a:normAutofit/>
          </a:bodyPr>
          <a:lstStyle/>
          <a:p>
            <a:pPr algn="just">
              <a:buNone/>
            </a:pPr>
            <a:r>
              <a:rPr lang="es-MX" sz="2400" b="1" dirty="0" smtClean="0">
                <a:latin typeface="Century Gothic" pitchFamily="34" charset="0"/>
              </a:rPr>
              <a:t>La fecha del Día Mundial del Medio Ambiente fue establecida por la Asamblea General de las Naciones Unidas el 15 de diciembre de 1972, justo antes de la Conferencia de Estocolmo, con lo que el primer año en el que se celebró fue en 1973. Asimismo, también fue aprobada la creación del Programa de las Naciones Unidas para el Medio Ambiente.</a:t>
            </a:r>
            <a:endParaRPr lang="es-ES" sz="2400" b="1" dirty="0">
              <a:latin typeface="Century Gothic" pitchFamily="34" charset="0"/>
            </a:endParaRPr>
          </a:p>
        </p:txBody>
      </p:sp>
      <p:pic>
        <p:nvPicPr>
          <p:cNvPr id="37892" name="Picture 4" descr="http://www.tuparada.com/imagenes/dia-internacional-del-medio-ambiente--001183011.gif"/>
          <p:cNvPicPr>
            <a:picLocks noChangeAspect="1" noChangeArrowheads="1" noCrop="1"/>
          </p:cNvPicPr>
          <p:nvPr/>
        </p:nvPicPr>
        <p:blipFill>
          <a:blip r:embed="rId2" cstate="print"/>
          <a:srcRect/>
          <a:stretch>
            <a:fillRect/>
          </a:stretch>
        </p:blipFill>
        <p:spPr bwMode="auto">
          <a:xfrm>
            <a:off x="2051720" y="2852936"/>
            <a:ext cx="5124450" cy="3514726"/>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unep.org/spanish/wed/images/pageheaderpics/pic1.jpg"/>
          <p:cNvPicPr>
            <a:picLocks noChangeAspect="1" noChangeArrowheads="1"/>
          </p:cNvPicPr>
          <p:nvPr/>
        </p:nvPicPr>
        <p:blipFill>
          <a:blip r:embed="rId2" cstate="print"/>
          <a:srcRect/>
          <a:stretch>
            <a:fillRect/>
          </a:stretch>
        </p:blipFill>
        <p:spPr bwMode="auto">
          <a:xfrm>
            <a:off x="107504" y="116632"/>
            <a:ext cx="8858250" cy="2664295"/>
          </a:xfrm>
          <a:prstGeom prst="rect">
            <a:avLst/>
          </a:prstGeom>
          <a:noFill/>
        </p:spPr>
      </p:pic>
      <p:sp>
        <p:nvSpPr>
          <p:cNvPr id="5" name="4 Rectángulo"/>
          <p:cNvSpPr/>
          <p:nvPr/>
        </p:nvSpPr>
        <p:spPr>
          <a:xfrm>
            <a:off x="35496" y="3140968"/>
            <a:ext cx="8964488" cy="3785652"/>
          </a:xfrm>
          <a:prstGeom prst="rect">
            <a:avLst/>
          </a:prstGeom>
        </p:spPr>
        <p:txBody>
          <a:bodyPr wrap="square">
            <a:spAutoFit/>
          </a:bodyPr>
          <a:lstStyle/>
          <a:p>
            <a:pPr algn="just"/>
            <a:r>
              <a:rPr lang="es-MX" sz="2400" b="1" dirty="0" smtClean="0">
                <a:latin typeface="Century Gothic" pitchFamily="34" charset="0"/>
              </a:rPr>
              <a:t>Según FAO, una de cada siete personas del planeta se va a la cama hambrienta y más de 20,000 niños de menos de 5 años mueren de hambre cada día. Actualmente, nuestro planeta trata de ofrecer los recursos necesarios para sus siete mil millones de habitantes (9 mil millones en 2050), sin embargo, FAO estima que un tercio de la producción alimentaria se pierde o es desechada. Este hecho es altamente perjudicial para las fuentes naturales de recursos y genera consecuencias negativas en el medio que nos rodea. </a:t>
            </a:r>
            <a:endParaRPr lang="es-ES" sz="2400" b="1" dirty="0">
              <a:latin typeface="Century Gothic"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323528" y="332657"/>
            <a:ext cx="8229600" cy="2304256"/>
          </a:xfrm>
        </p:spPr>
        <p:txBody>
          <a:bodyPr>
            <a:normAutofit/>
          </a:bodyPr>
          <a:lstStyle/>
          <a:p>
            <a:pPr algn="just">
              <a:buNone/>
            </a:pPr>
            <a:r>
              <a:rPr lang="es-MX" sz="2400" b="1" dirty="0" smtClean="0">
                <a:latin typeface="Century Gothic" pitchFamily="34" charset="0"/>
              </a:rPr>
              <a:t>La campaña </a:t>
            </a:r>
            <a:r>
              <a:rPr lang="es-MX" sz="3200" b="1" dirty="0" smtClean="0">
                <a:solidFill>
                  <a:srgbClr val="C00000"/>
                </a:solidFill>
                <a:latin typeface="Century Gothic" pitchFamily="34" charset="0"/>
              </a:rPr>
              <a:t>Piensa. Aliméntate. Ahorra </a:t>
            </a:r>
            <a:r>
              <a:rPr lang="es-MX" sz="2400" b="1" dirty="0" smtClean="0">
                <a:latin typeface="Century Gothic" pitchFamily="34" charset="0"/>
              </a:rPr>
              <a:t>quiere animarte a actuar. Quiere que seas testigo de cómo ciertas decisiones reducen el volumen de desechos, ahorran dinero y disminuyen el impacto medio ambiental de la producción de alimentos</a:t>
            </a:r>
            <a:endParaRPr lang="es-ES" sz="2400" b="1" dirty="0">
              <a:latin typeface="Century Gothic" pitchFamily="34" charset="0"/>
            </a:endParaRPr>
          </a:p>
        </p:txBody>
      </p:sp>
      <p:pic>
        <p:nvPicPr>
          <p:cNvPr id="43010" name="Picture 2" descr="http://www.thinkeatsave.org/es/images/fwc/eat-up.jpg"/>
          <p:cNvPicPr>
            <a:picLocks noChangeAspect="1" noChangeArrowheads="1"/>
          </p:cNvPicPr>
          <p:nvPr/>
        </p:nvPicPr>
        <p:blipFill>
          <a:blip r:embed="rId2" cstate="print"/>
          <a:srcRect/>
          <a:stretch>
            <a:fillRect/>
          </a:stretch>
        </p:blipFill>
        <p:spPr bwMode="auto">
          <a:xfrm>
            <a:off x="3491880" y="2492896"/>
            <a:ext cx="2316071" cy="2304256"/>
          </a:xfrm>
          <a:prstGeom prst="rect">
            <a:avLst/>
          </a:prstGeom>
          <a:noFill/>
        </p:spPr>
      </p:pic>
      <p:pic>
        <p:nvPicPr>
          <p:cNvPr id="43012" name="Picture 4" descr="http://www.thinkeatsave.org/es/images/fwc/think-up.jpg"/>
          <p:cNvPicPr>
            <a:picLocks noChangeAspect="1" noChangeArrowheads="1"/>
          </p:cNvPicPr>
          <p:nvPr/>
        </p:nvPicPr>
        <p:blipFill>
          <a:blip r:embed="rId3" cstate="print"/>
          <a:srcRect/>
          <a:stretch>
            <a:fillRect/>
          </a:stretch>
        </p:blipFill>
        <p:spPr bwMode="auto">
          <a:xfrm>
            <a:off x="611560" y="2564904"/>
            <a:ext cx="2388449" cy="2376264"/>
          </a:xfrm>
          <a:prstGeom prst="rect">
            <a:avLst/>
          </a:prstGeom>
          <a:noFill/>
        </p:spPr>
      </p:pic>
      <p:pic>
        <p:nvPicPr>
          <p:cNvPr id="43014" name="Picture 6" descr="http://www.thinkeatsave.org/es/images/fwc/save-up.jpg"/>
          <p:cNvPicPr>
            <a:picLocks noChangeAspect="1" noChangeArrowheads="1"/>
          </p:cNvPicPr>
          <p:nvPr/>
        </p:nvPicPr>
        <p:blipFill>
          <a:blip r:embed="rId4" cstate="print"/>
          <a:srcRect/>
          <a:stretch>
            <a:fillRect/>
          </a:stretch>
        </p:blipFill>
        <p:spPr bwMode="auto">
          <a:xfrm>
            <a:off x="6228184" y="2492896"/>
            <a:ext cx="2316071" cy="2304256"/>
          </a:xfrm>
          <a:prstGeom prst="rect">
            <a:avLst/>
          </a:prstGeom>
          <a:noFill/>
        </p:spPr>
      </p:pic>
      <p:pic>
        <p:nvPicPr>
          <p:cNvPr id="7" name="Picture 2" descr="http://1.bp.blogspot.com/-TvVjMH1tjFM/T6qltu4EOQI/AAAAAAAAAJE/AArnMc9k_kI/s1600/1.gif"/>
          <p:cNvPicPr>
            <a:picLocks noChangeAspect="1" noChangeArrowheads="1" noCrop="1"/>
          </p:cNvPicPr>
          <p:nvPr/>
        </p:nvPicPr>
        <p:blipFill>
          <a:blip r:embed="rId5" cstate="print"/>
          <a:srcRect/>
          <a:stretch>
            <a:fillRect/>
          </a:stretch>
        </p:blipFill>
        <p:spPr bwMode="auto">
          <a:xfrm>
            <a:off x="755576" y="5055133"/>
            <a:ext cx="2160240" cy="1802868"/>
          </a:xfrm>
          <a:prstGeom prst="rect">
            <a:avLst/>
          </a:prstGeom>
          <a:noFill/>
        </p:spPr>
      </p:pic>
      <p:pic>
        <p:nvPicPr>
          <p:cNvPr id="43016" name="Picture 8" descr="http://www.gifss.com/alimentos/platos/comida-especial.gif"/>
          <p:cNvPicPr>
            <a:picLocks noChangeAspect="1" noChangeArrowheads="1" noCrop="1"/>
          </p:cNvPicPr>
          <p:nvPr/>
        </p:nvPicPr>
        <p:blipFill>
          <a:blip r:embed="rId6" cstate="print"/>
          <a:srcRect/>
          <a:stretch>
            <a:fillRect/>
          </a:stretch>
        </p:blipFill>
        <p:spPr bwMode="auto">
          <a:xfrm>
            <a:off x="3563888" y="4769768"/>
            <a:ext cx="2088232" cy="2088232"/>
          </a:xfrm>
          <a:prstGeom prst="rect">
            <a:avLst/>
          </a:prstGeom>
          <a:noFill/>
        </p:spPr>
      </p:pic>
      <p:pic>
        <p:nvPicPr>
          <p:cNvPr id="43018" name="Picture 10" descr="http://www.waldoward.com/cmsitems/gwfruitbowl2cp.gif"/>
          <p:cNvPicPr>
            <a:picLocks noChangeAspect="1" noChangeArrowheads="1" noCrop="1"/>
          </p:cNvPicPr>
          <p:nvPr/>
        </p:nvPicPr>
        <p:blipFill>
          <a:blip r:embed="rId7" cstate="print"/>
          <a:srcRect/>
          <a:stretch>
            <a:fillRect/>
          </a:stretch>
        </p:blipFill>
        <p:spPr bwMode="auto">
          <a:xfrm>
            <a:off x="6156176" y="4941168"/>
            <a:ext cx="2664296" cy="170075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3016"/>
                                        </p:tgtEl>
                                        <p:attrNameLst>
                                          <p:attrName>style.visibility</p:attrName>
                                        </p:attrNameLst>
                                      </p:cBhvr>
                                      <p:to>
                                        <p:strVal val="visible"/>
                                      </p:to>
                                    </p:set>
                                    <p:animEffect transition="in" filter="checkerboard(across)">
                                      <p:cBhvr>
                                        <p:cTn id="17" dur="500"/>
                                        <p:tgtEl>
                                          <p:spTgt spid="4301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3018"/>
                                        </p:tgtEl>
                                        <p:attrNameLst>
                                          <p:attrName>style.visibility</p:attrName>
                                        </p:attrNameLst>
                                      </p:cBhvr>
                                      <p:to>
                                        <p:strVal val="visible"/>
                                      </p:to>
                                    </p:set>
                                    <p:animEffect transition="in" filter="checkerboard(across)">
                                      <p:cBhvr>
                                        <p:cTn id="22" dur="500"/>
                                        <p:tgtEl>
                                          <p:spTgt spid="43018"/>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43012"/>
                                        </p:tgtEl>
                                        <p:attrNameLst>
                                          <p:attrName>style.visibility</p:attrName>
                                        </p:attrNameLst>
                                      </p:cBhvr>
                                      <p:to>
                                        <p:strVal val="visible"/>
                                      </p:to>
                                    </p:set>
                                    <p:animEffect transition="in" filter="checkerboard(across)">
                                      <p:cBhvr>
                                        <p:cTn id="27" dur="500"/>
                                        <p:tgtEl>
                                          <p:spTgt spid="43012"/>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43010"/>
                                        </p:tgtEl>
                                        <p:attrNameLst>
                                          <p:attrName>style.visibility</p:attrName>
                                        </p:attrNameLst>
                                      </p:cBhvr>
                                      <p:to>
                                        <p:strVal val="visible"/>
                                      </p:to>
                                    </p:set>
                                    <p:animEffect transition="in" filter="checkerboard(across)">
                                      <p:cBhvr>
                                        <p:cTn id="32" dur="500"/>
                                        <p:tgtEl>
                                          <p:spTgt spid="43010"/>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43014"/>
                                        </p:tgtEl>
                                        <p:attrNameLst>
                                          <p:attrName>style.visibility</p:attrName>
                                        </p:attrNameLst>
                                      </p:cBhvr>
                                      <p:to>
                                        <p:strVal val="visible"/>
                                      </p:to>
                                    </p:set>
                                    <p:animEffect transition="in" filter="checkerboard(across)">
                                      <p:cBhvr>
                                        <p:cTn id="37" dur="500"/>
                                        <p:tgtEl>
                                          <p:spTgt spid="430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107504" y="3425545"/>
            <a:ext cx="8640960" cy="2667751"/>
          </a:xfrm>
        </p:spPr>
        <p:txBody>
          <a:bodyPr>
            <a:normAutofit/>
          </a:bodyPr>
          <a:lstStyle/>
          <a:p>
            <a:pPr algn="just">
              <a:buNone/>
            </a:pPr>
            <a:r>
              <a:rPr lang="es-MX" sz="2400" b="1" dirty="0" smtClean="0">
                <a:latin typeface="Century Gothic" pitchFamily="34" charset="0"/>
              </a:rPr>
              <a:t>Si desperdiciamos comida, significa que todos los recursos empleados para producirla también lo son. Así por ejemplo, producir un litro de leche supone gastar 1,000 litros de agua o producir una hamburguesa 16,000 litros... Además todas las emisiones de gas durante el proceso habrán sido en balde si desechamos alimentos. </a:t>
            </a:r>
            <a:endParaRPr lang="es-ES" sz="2400" b="1" dirty="0">
              <a:latin typeface="Century Gothic" pitchFamily="34" charset="0"/>
            </a:endParaRPr>
          </a:p>
        </p:txBody>
      </p:sp>
      <p:pic>
        <p:nvPicPr>
          <p:cNvPr id="4" name="Picture 6" descr="http://i368.photobucket.com/albums/oo127/simoneldulce/paisaje.gif"/>
          <p:cNvPicPr>
            <a:picLocks noChangeAspect="1" noChangeArrowheads="1" noCrop="1"/>
          </p:cNvPicPr>
          <p:nvPr/>
        </p:nvPicPr>
        <p:blipFill>
          <a:blip r:embed="rId2" cstate="print"/>
          <a:srcRect/>
          <a:stretch>
            <a:fillRect/>
          </a:stretch>
        </p:blipFill>
        <p:spPr bwMode="auto">
          <a:xfrm>
            <a:off x="467544" y="188640"/>
            <a:ext cx="4320480" cy="3068483"/>
          </a:xfrm>
          <a:prstGeom prst="rect">
            <a:avLst/>
          </a:prstGeom>
          <a:noFill/>
        </p:spPr>
      </p:pic>
      <p:pic>
        <p:nvPicPr>
          <p:cNvPr id="5" name="Picture 6" descr="http://www.imagenesanimadas.net/Arquitectura/Ciudades/ciudades-15.gif"/>
          <p:cNvPicPr>
            <a:picLocks noChangeAspect="1" noChangeArrowheads="1" noCrop="1"/>
          </p:cNvPicPr>
          <p:nvPr/>
        </p:nvPicPr>
        <p:blipFill>
          <a:blip r:embed="rId3" cstate="print"/>
          <a:srcRect/>
          <a:stretch>
            <a:fillRect/>
          </a:stretch>
        </p:blipFill>
        <p:spPr bwMode="auto">
          <a:xfrm>
            <a:off x="5076056" y="0"/>
            <a:ext cx="3816424" cy="312618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323528" y="0"/>
            <a:ext cx="8424936" cy="2379720"/>
          </a:xfrm>
        </p:spPr>
        <p:txBody>
          <a:bodyPr>
            <a:normAutofit/>
          </a:bodyPr>
          <a:lstStyle/>
          <a:p>
            <a:pPr algn="just">
              <a:buNone/>
            </a:pPr>
            <a:r>
              <a:rPr lang="es-MX" sz="2400" b="1" dirty="0" smtClean="0">
                <a:latin typeface="Century Gothic" pitchFamily="34" charset="0"/>
              </a:rPr>
              <a:t>De hecho, la producción global de alimentos ocupa un 25% de la superficie habitable, un 70% de consumo de agua, un 80% de deforestación y un 30% de gases. Es, por tanto, uno de las actividades que más afectan a la pérdida de biodiversidad y a los cambios en el uso del suelo.</a:t>
            </a:r>
            <a:endParaRPr lang="es-ES" sz="2400" b="1" dirty="0">
              <a:latin typeface="Century Gothic" pitchFamily="34" charset="0"/>
            </a:endParaRPr>
          </a:p>
        </p:txBody>
      </p:sp>
      <p:pic>
        <p:nvPicPr>
          <p:cNvPr id="5" name="Picture 8" descr="http://www.imagenesanimadas.net/Arquitectura/Industrias/industria-01.gif"/>
          <p:cNvPicPr>
            <a:picLocks noChangeAspect="1" noChangeArrowheads="1" noCrop="1"/>
          </p:cNvPicPr>
          <p:nvPr/>
        </p:nvPicPr>
        <p:blipFill>
          <a:blip r:embed="rId2" cstate="print"/>
          <a:srcRect/>
          <a:stretch>
            <a:fillRect/>
          </a:stretch>
        </p:blipFill>
        <p:spPr bwMode="auto">
          <a:xfrm>
            <a:off x="6084168" y="2492896"/>
            <a:ext cx="2736304" cy="3312370"/>
          </a:xfrm>
          <a:prstGeom prst="rect">
            <a:avLst/>
          </a:prstGeom>
          <a:noFill/>
        </p:spPr>
      </p:pic>
      <p:pic>
        <p:nvPicPr>
          <p:cNvPr id="7" name="Picture 12" descr="http://www.waece.org/gt/actividades/3/fotos3/tala.gif"/>
          <p:cNvPicPr>
            <a:picLocks noChangeAspect="1" noChangeArrowheads="1"/>
          </p:cNvPicPr>
          <p:nvPr/>
        </p:nvPicPr>
        <p:blipFill>
          <a:blip r:embed="rId3" cstate="print"/>
          <a:srcRect/>
          <a:stretch>
            <a:fillRect/>
          </a:stretch>
        </p:blipFill>
        <p:spPr bwMode="auto">
          <a:xfrm>
            <a:off x="3059832" y="4653136"/>
            <a:ext cx="2664295" cy="1934497"/>
          </a:xfrm>
          <a:prstGeom prst="rect">
            <a:avLst/>
          </a:prstGeom>
          <a:noFill/>
        </p:spPr>
      </p:pic>
      <p:sp>
        <p:nvSpPr>
          <p:cNvPr id="39940" name="AutoShape 4" descr="data:image/jpeg;base64,/9j/4AAQSkZJRgABAQAAAQABAAD/2wCEAAkGBxQHEhUIEhMUFhQSGRYbFRcVFxsgGhwiHyMgICEcHxskKDQjGSkxJSkmITEhKik0Li4wIiE/ODUxOSgtMDIBCgoKDQwNGg8PGzIkHyU3NDc2LzQuNzU4Lzc3NzQ3Mjc0MjQyLDQ4Mi82NDI3Lyw0NC8sNDI0NDQ0NzQ0NzU3NP/AABEIAEsAUwMBIgACEQEDEQH/xAAcAAACAgMBAQAAAAAAAAAAAAAABgUHAgQIAwH/xAAwEAACAQIFAwIFBAIDAAAAAAABAgMEEQAFEiExBhNBByIUMlFhgUJScZEjoRUkYv/EABkBAAMBAQEAAAAAAAAAAAAAAAACAwQBBf/EACARAAICAgMAAwEAAAAAAAAAAAECABEDEhMhMSNBUQT/2gAMAwEAAhEDEQA/ALxwYMGCEMGDGLuEBckADck8D74ITLHwm2+KNr/UDM88qXkopY4aXUyw3jVi4UkayWF/dzbgceCTHZ3mmc16GlmqtURNnEaKmoWN1ZkFwCDwcSOZAaJlBiciwJY3UHqrS5e/wlMj1kgNm7NhGvHMp9pO/i9rG9sIucdW5jno0PP8Mh/RS3DeDYy/N4/Tbk84XstLRf8AXMSxqBddJuD9cb+JnKT5MmV3VtT1NCryiOtZp5jJK7Wu8kjMxtsPcTfgW/jDr6ZdeSR1rdM1UskiyECnkkYFlaxYozHdr+Cbm+3nZZwtzzGF5swjJvG6uh3sSmk8+RseD4woyFezDBszTq7BjxpJTPGkptdlUm3G4vj7jXLz1wYMGCEMVZ6z9Qd0J0nC3vm99TpJukY3Cm37j4vwDce4HEr1D6jpSoBTgdx9GkTBhZu6sbI8ezKdBZhfb2G/GE6p6aqp66rziG1aonCyaSEkWwDCNVb2MArKdQYefN8TdiVOnZjY9SwvyZ5XQijjWlAsE0jb67An8MSfxjfYiH/Kx06di37f5/8AJ/1hcl6sVO9A8TJJEZI5FdkFn1G67E6t9tgcaGe5xpjNdO6sGA0RxkhGI3H1Ln7nb7Y83Rroz1N1qxPWoqVrZXqlAAOylRYMASNf5N/6GNavrVoVEjAnUdI0i5vYnj8Ywy2Y1CI5FgA5v9S7lzYfQXsD5xG1dR8RKzsQI4Nh92INze/jgfnF71WzPEdeXOaPUwNe1erIdSqAwYcMTa9vqALgfU43aKneWeGkjX3NNEqge0fMPvpG18Q9AzBpJW/XpYbhgAy6huL72tccjg4aOhoBV5vRUjE6VeSS403JjVmA44vziYDNnAM0qFROp0dgwYMenJwwYxMgBEdxqIJAvuQLXNvyP7GFeHrONJZ6eayCKeWNSdrJFFE8kjkm1gz22+q7XvghET1hyxMplTNwAFd0a4sLHWuva+976uOSx84hunOvh0zlIyemp5VrD3GDtGvb3f5y17sQpG5HgDjEl671Ec0lJN3YytnR4z866grKxQ7oeORcXxXtLXrJZQ2oL3At73F9zufmBA2/g/YDE/wMzKPZ0KtbEyRqew1646pjVMzFmQdx5Li4AFtyx2AFr38Ync/6eHTOWNJUeyvzJ0jhUNdoogVLJueLbOR+9V4xl0XmNDkESZgSauvHcSKFSNMNvb3Dt7L2BL7mzbDcgw9VUatVfVTNJVRHXIWYldMhAOlOE8bADgeDhwwQC+yZ3jJt18mdfU/AxNOf0rt9z4H94UswnLQmP3Xt7ja29973te/PGJlpJc1u6Qo6lJFjRwW3ZTZxZlGsDdb3AO9ibW34qIZc9LXfCBhEVeRXUqGIGyNcck78HjEyVsWYfz4GVCSJG5zTx5PV1OXxo+hHAXUQTug5JIuCdx9jhj9Ho+/nCTrCCBDMWLEAxiyjWADvudFvo5+mNfqDO16wrYq+WmWLVCU2l1BtJLKR7FIO7C9zcAWtbfe9Nuq6fpKapaSBtMrkd1SSVWOw06DyL6mJBvcjY+HXUZdrldDxzoHBjCGQTKJRwwBH5wY1yER/VSrehWlrEQ6opSyyra6G1iONwULkrcX073AIxTeZPNOWp0ZneoYjtxC5YswVlA/T8gvY7gxg3AxM5x1hU9QyhqiVYkilLCAr7UIBUox2YkC6nV5LbDgRVLmTdOlq6nq0EmqQhgoZbPYBTqFhbcbfuOPOyOWzgg9RjgY9yIlo4IY2jkDo4B2C2IbxcefHJB/1iNkSNTEodwdT62FtjtpsVBO45Fv7w8dX5kvVZjzJohDUGMRykX0lrgXIO62UkjnYjdrXwppTQzx/CMXVgFP6SSb3bbnj+De97+OrkSyAbjqwyHyMGQD/AJVoun6RrSMyguAG0JfVJIb24FzY2JPAuRhhpZsroRTZxTUzsyPN3Gcuy6IRr77r+pm1IwOk6bm9imFjomGT4qOOhLmqZrkqFChb+7UPCaebjmw3uBjb6moxS1MuV7x6HZfa3CDVbfk7Oux5w3LxCwOr7nM7N1J6bpaHNoJuooqkQRI0vcTT3Y3ZEDP2DqXWuoPp1XJt44EdlfTtJW6J5cxleJzMoCwqhQRDU0j63OhNO+mwYhl9uxGGWijGc5K2WfCyinhDSCZiiqCJSzBFDEkKpbc/t3F7gI5hSmnjhKM1ye4qqSX0kqRa/BGo28/fjA+XGrKNfZPkevY1xemNcFWalqIjDIqvpnDxsL7gNEUdQQLb7HnYWxIZJ6RStIJq2aLQG90cIPuW3GqyiO55svA532sjpmCeKHuVLAyyMXKL8kYNgsabA2CgXvuWLHzYS2NPCntR+Rv2YxoIwIwLAAAD+MGMsGKxJoVuSU2YN35qaCR7AapIkY2HAuRfFfdd51F0lOlHSUFMs7IrpMYkFrl1stgNxbf3cMPri0MRmfZJBnkfYqIlkUbre4Kn6qw3U/cHCsCR1Oir7nPGbGoqgXMcKlpALRlAqqebKx9ov7geB9hhq9OKyBZkySooYJO+0hSVlWRh9AdQ2Ww8ckk73OK66oPwFVPSx7JFPOiA+4gK7KBc3PAG974vv0pyCnoqSHNkj/z1EMZkkLMxO1zbUSE38LYcfQYyYcJVrEY8VWBIH1M6bqtSwUdOBRMFMkdKqqWe+5kRbdzYDTsQCN7bYq6qyYLILJVR6SwdOzJ+fcBsdtwNjYbjHVODGhsQY3cA9CqE5+zjMc0yighy2fXDSukiBii69GkxiF7j2bC4PJVwdVwbLEM5o5DXJVRsU7faPbc30kEgqy6eQDfUeCB82OpZYlmGhlDD6MARiCj6Iy6MhxQ0oKkEERJsRx4wr4djdw2X7E8fTvPJuoaNa+dNLlmAYCyuOQyi523087lThmx8RQgCgAAcAcY+4sPIhhgwYMdhP//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9942" name="Picture 6" descr="http://www.100pies.net/Gifs/Profesiones/Agricultores/Agricultor-02.gif"/>
          <p:cNvPicPr>
            <a:picLocks noChangeAspect="1" noChangeArrowheads="1" noCrop="1"/>
          </p:cNvPicPr>
          <p:nvPr/>
        </p:nvPicPr>
        <p:blipFill>
          <a:blip r:embed="rId4" cstate="print"/>
          <a:srcRect/>
          <a:stretch>
            <a:fillRect/>
          </a:stretch>
        </p:blipFill>
        <p:spPr bwMode="auto">
          <a:xfrm>
            <a:off x="323528" y="2888204"/>
            <a:ext cx="2736304" cy="2485012"/>
          </a:xfrm>
          <a:prstGeom prst="rect">
            <a:avLst/>
          </a:prstGeom>
          <a:noFill/>
        </p:spPr>
      </p:pic>
      <p:pic>
        <p:nvPicPr>
          <p:cNvPr id="39944" name="Picture 8" descr="http://www.gifandgif.es/gifs_animados/Agua/Gifs%20Animados%20Agua%20(12).gif"/>
          <p:cNvPicPr>
            <a:picLocks noChangeAspect="1" noChangeArrowheads="1" noCrop="1"/>
          </p:cNvPicPr>
          <p:nvPr/>
        </p:nvPicPr>
        <p:blipFill>
          <a:blip r:embed="rId5" cstate="print"/>
          <a:srcRect/>
          <a:stretch>
            <a:fillRect/>
          </a:stretch>
        </p:blipFill>
        <p:spPr bwMode="auto">
          <a:xfrm>
            <a:off x="3851920" y="2564904"/>
            <a:ext cx="971550" cy="153352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9944"/>
                                        </p:tgtEl>
                                        <p:attrNameLst>
                                          <p:attrName>style.visibility</p:attrName>
                                        </p:attrNameLst>
                                      </p:cBhvr>
                                      <p:to>
                                        <p:strVal val="visible"/>
                                      </p:to>
                                    </p:set>
                                    <p:animEffect transition="in" filter="checkerboard(across)">
                                      <p:cBhvr>
                                        <p:cTn id="22" dur="500"/>
                                        <p:tgtEl>
                                          <p:spTgt spid="39944"/>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39942"/>
                                        </p:tgtEl>
                                        <p:attrNameLst>
                                          <p:attrName>style.visibility</p:attrName>
                                        </p:attrNameLst>
                                      </p:cBhvr>
                                      <p:to>
                                        <p:strVal val="visible"/>
                                      </p:to>
                                    </p:set>
                                    <p:animEffect transition="in" filter="checkerboard(across)">
                                      <p:cBhvr>
                                        <p:cTn id="27" dur="500"/>
                                        <p:tgtEl>
                                          <p:spTgt spid="399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323528" y="188641"/>
            <a:ext cx="8229600" cy="3168352"/>
          </a:xfrm>
        </p:spPr>
        <p:txBody>
          <a:bodyPr>
            <a:normAutofit/>
          </a:bodyPr>
          <a:lstStyle/>
          <a:p>
            <a:pPr algn="just">
              <a:buNone/>
            </a:pPr>
            <a:r>
              <a:rPr lang="es-MX" sz="2400" b="1" dirty="0" smtClean="0">
                <a:latin typeface="Century Gothic" pitchFamily="34" charset="0"/>
              </a:rPr>
              <a:t>Pero, ¿qué significa tomar decisiones informadas? Elegir aquellos alimentos cuyo impacto al medio ambiente es menor, es el caso de la comida orgánica en la que apenas se usan productos químicos. O adquirir productos en mercados locales en los que se sabe que no ha sido necesario el transporte y por tanto, no han supuesto tantas emisiones de gas.</a:t>
            </a:r>
            <a:endParaRPr lang="es-ES" sz="2400" b="1" dirty="0">
              <a:latin typeface="Century Gothic" pitchFamily="34" charset="0"/>
            </a:endParaRPr>
          </a:p>
        </p:txBody>
      </p:sp>
      <p:pic>
        <p:nvPicPr>
          <p:cNvPr id="44038" name="Picture 6" descr="http://organicsa.net/organicsa/costa-rica-organica.jpg"/>
          <p:cNvPicPr>
            <a:picLocks noChangeAspect="1" noChangeArrowheads="1"/>
          </p:cNvPicPr>
          <p:nvPr/>
        </p:nvPicPr>
        <p:blipFill>
          <a:blip r:embed="rId2" cstate="print"/>
          <a:srcRect/>
          <a:stretch>
            <a:fillRect/>
          </a:stretch>
        </p:blipFill>
        <p:spPr bwMode="auto">
          <a:xfrm>
            <a:off x="251520" y="3501008"/>
            <a:ext cx="4249376" cy="2821113"/>
          </a:xfrm>
          <a:prstGeom prst="rect">
            <a:avLst/>
          </a:prstGeom>
          <a:noFill/>
        </p:spPr>
      </p:pic>
      <p:pic>
        <p:nvPicPr>
          <p:cNvPr id="44040" name="Picture 8" descr="http://architectmarko.files.wordpress.com/2010/03/mercado.jpg"/>
          <p:cNvPicPr>
            <a:picLocks noChangeAspect="1" noChangeArrowheads="1"/>
          </p:cNvPicPr>
          <p:nvPr/>
        </p:nvPicPr>
        <p:blipFill>
          <a:blip r:embed="rId3" cstate="print"/>
          <a:srcRect/>
          <a:stretch>
            <a:fillRect/>
          </a:stretch>
        </p:blipFill>
        <p:spPr bwMode="auto">
          <a:xfrm>
            <a:off x="4716016" y="3501008"/>
            <a:ext cx="4212467"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4038"/>
                                        </p:tgtEl>
                                        <p:attrNameLst>
                                          <p:attrName>style.visibility</p:attrName>
                                        </p:attrNameLst>
                                      </p:cBhvr>
                                      <p:to>
                                        <p:strVal val="visible"/>
                                      </p:to>
                                    </p:set>
                                    <p:animEffect transition="in" filter="checkerboard(across)">
                                      <p:cBhvr>
                                        <p:cTn id="12" dur="500"/>
                                        <p:tgtEl>
                                          <p:spTgt spid="4403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4040"/>
                                        </p:tgtEl>
                                        <p:attrNameLst>
                                          <p:attrName>style.visibility</p:attrName>
                                        </p:attrNameLst>
                                      </p:cBhvr>
                                      <p:to>
                                        <p:strVal val="visible"/>
                                      </p:to>
                                    </p:set>
                                    <p:animEffect transition="in" filter="checkerboard(across)">
                                      <p:cBhvr>
                                        <p:cTn id="17" dur="500"/>
                                        <p:tgtEl>
                                          <p:spTgt spid="440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251520" y="692696"/>
            <a:ext cx="8640960" cy="1199704"/>
          </a:xfrm>
        </p:spPr>
        <p:txBody>
          <a:bodyPr>
            <a:normAutofit fontScale="25000" lnSpcReduction="20000"/>
          </a:bodyPr>
          <a:lstStyle/>
          <a:p>
            <a:pPr algn="just"/>
            <a:r>
              <a:rPr lang="es-MX" sz="12800" b="1" dirty="0" smtClean="0">
                <a:latin typeface="Century Gothic" pitchFamily="34" charset="0"/>
              </a:rPr>
              <a:t>En definitiva, se trata de que </a:t>
            </a:r>
            <a:r>
              <a:rPr lang="es-MX" sz="12800" b="1" dirty="0" smtClean="0">
                <a:solidFill>
                  <a:srgbClr val="C00000"/>
                </a:solidFill>
                <a:latin typeface="Century Gothic" pitchFamily="34" charset="0"/>
              </a:rPr>
              <a:t>pienses</a:t>
            </a:r>
            <a:r>
              <a:rPr lang="es-MX" sz="12800" b="1" dirty="0" smtClean="0">
                <a:latin typeface="Century Gothic" pitchFamily="34" charset="0"/>
              </a:rPr>
              <a:t> antes de </a:t>
            </a:r>
            <a:r>
              <a:rPr lang="es-MX" sz="12800" b="1" dirty="0" smtClean="0">
                <a:solidFill>
                  <a:srgbClr val="C00000"/>
                </a:solidFill>
                <a:latin typeface="Century Gothic" pitchFamily="34" charset="0"/>
              </a:rPr>
              <a:t>alimentarte</a:t>
            </a:r>
            <a:r>
              <a:rPr lang="es-MX" sz="12800" b="1" dirty="0" smtClean="0">
                <a:latin typeface="Century Gothic" pitchFamily="34" charset="0"/>
              </a:rPr>
              <a:t> y así </a:t>
            </a:r>
            <a:r>
              <a:rPr lang="es-MX" sz="12800" b="1" dirty="0" smtClean="0">
                <a:solidFill>
                  <a:srgbClr val="C00000"/>
                </a:solidFill>
                <a:latin typeface="Century Gothic" pitchFamily="34" charset="0"/>
              </a:rPr>
              <a:t>ahorres</a:t>
            </a:r>
            <a:r>
              <a:rPr lang="es-MX" sz="12800" b="1" dirty="0" smtClean="0">
                <a:latin typeface="Century Gothic" pitchFamily="34" charset="0"/>
              </a:rPr>
              <a:t> para proteger el medio ambiente.</a:t>
            </a:r>
          </a:p>
          <a:p>
            <a:r>
              <a:rPr lang="es-MX" dirty="0" smtClean="0"/>
              <a:t> </a:t>
            </a:r>
          </a:p>
        </p:txBody>
      </p:sp>
      <p:pic>
        <p:nvPicPr>
          <p:cNvPr id="45058" name="Picture 2" descr="http://cdn1.grupos.emagister.com/imagen/por_el_dia_mundial_del_medio_ambiente_181549_t0.jpg"/>
          <p:cNvPicPr>
            <a:picLocks noChangeAspect="1" noChangeArrowheads="1"/>
          </p:cNvPicPr>
          <p:nvPr/>
        </p:nvPicPr>
        <p:blipFill>
          <a:blip r:embed="rId2" cstate="print"/>
          <a:srcRect/>
          <a:stretch>
            <a:fillRect/>
          </a:stretch>
        </p:blipFill>
        <p:spPr bwMode="auto">
          <a:xfrm>
            <a:off x="251520" y="2852936"/>
            <a:ext cx="4177376" cy="3135513"/>
          </a:xfrm>
          <a:prstGeom prst="rect">
            <a:avLst/>
          </a:prstGeom>
          <a:noFill/>
        </p:spPr>
      </p:pic>
      <p:pic>
        <p:nvPicPr>
          <p:cNvPr id="45060" name="Picture 4" descr="http://www.glitzup.com/gallery/GifsAnimados002.gif"/>
          <p:cNvPicPr>
            <a:picLocks noChangeAspect="1" noChangeArrowheads="1" noCrop="1"/>
          </p:cNvPicPr>
          <p:nvPr/>
        </p:nvPicPr>
        <p:blipFill>
          <a:blip r:embed="rId3" cstate="print"/>
          <a:srcRect/>
          <a:stretch>
            <a:fillRect/>
          </a:stretch>
        </p:blipFill>
        <p:spPr bwMode="auto">
          <a:xfrm>
            <a:off x="4860032" y="2564904"/>
            <a:ext cx="3780104" cy="393305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5058"/>
                                        </p:tgtEl>
                                        <p:attrNameLst>
                                          <p:attrName>style.visibility</p:attrName>
                                        </p:attrNameLst>
                                      </p:cBhvr>
                                      <p:to>
                                        <p:strVal val="visible"/>
                                      </p:to>
                                    </p:set>
                                    <p:animEffect transition="in" filter="checkerboard(across)">
                                      <p:cBhvr>
                                        <p:cTn id="12" dur="500"/>
                                        <p:tgtEl>
                                          <p:spTgt spid="4505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5060"/>
                                        </p:tgtEl>
                                        <p:attrNameLst>
                                          <p:attrName>style.visibility</p:attrName>
                                        </p:attrNameLst>
                                      </p:cBhvr>
                                      <p:to>
                                        <p:strVal val="visible"/>
                                      </p:to>
                                    </p:set>
                                    <p:animEffect transition="in" filter="checkerboard(across)">
                                      <p:cBhvr>
                                        <p:cTn id="17" dur="500"/>
                                        <p:tgtEl>
                                          <p:spTgt spid="45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rencia">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685</TotalTime>
  <Words>360</Words>
  <Application>Microsoft Office PowerPoint</Application>
  <PresentationFormat>Presentación en pantalla (4:3)</PresentationFormat>
  <Paragraphs>12</Paragraphs>
  <Slides>11</Slides>
  <Notes>0</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Concurrencia</vt:lpstr>
      <vt:lpstr>Día Mundial del Medio Ambiente</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vector>
  </TitlesOfParts>
  <Company>Windows uE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Módulo 3:  Los jóvenes y el Medio Ambiente</dc:title>
  <dc:creator>WinuE</dc:creator>
  <cp:lastModifiedBy>usuario</cp:lastModifiedBy>
  <cp:revision>72</cp:revision>
  <dcterms:created xsi:type="dcterms:W3CDTF">2013-03-12T02:07:39Z</dcterms:created>
  <dcterms:modified xsi:type="dcterms:W3CDTF">2013-06-05T18:16:31Z</dcterms:modified>
</cp:coreProperties>
</file>