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69" r:id="rId3"/>
    <p:sldId id="284" r:id="rId4"/>
    <p:sldId id="270" r:id="rId5"/>
    <p:sldId id="285" r:id="rId6"/>
    <p:sldId id="271" r:id="rId7"/>
    <p:sldId id="263" r:id="rId8"/>
    <p:sldId id="264" r:id="rId9"/>
    <p:sldId id="257" r:id="rId10"/>
    <p:sldId id="281" r:id="rId11"/>
    <p:sldId id="282" r:id="rId12"/>
    <p:sldId id="272" r:id="rId13"/>
    <p:sldId id="274" r:id="rId14"/>
    <p:sldId id="275" r:id="rId15"/>
    <p:sldId id="276" r:id="rId16"/>
    <p:sldId id="277" r:id="rId17"/>
    <p:sldId id="261" r:id="rId18"/>
    <p:sldId id="278" r:id="rId19"/>
    <p:sldId id="279" r:id="rId20"/>
    <p:sldId id="280" r:id="rId21"/>
    <p:sldId id="283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9" autoAdjust="0"/>
    <p:restoredTop sz="94660"/>
  </p:normalViewPr>
  <p:slideViewPr>
    <p:cSldViewPr>
      <p:cViewPr varScale="1">
        <p:scale>
          <a:sx n="60" d="100"/>
          <a:sy n="60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AFC71-206A-4EDF-8985-D5214BE4D1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C2F56-C49F-46F7-AFDC-29F37DDBD2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8DEB1-F65F-4008-8F13-33C836798A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C6E8F-E6BA-4DF3-A213-53727B55D3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5923E-F539-4903-BBAF-CF56ECFA3C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12481-10BF-4821-8C55-E82EF56DF0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A279D-EB4A-4C78-94D6-1F7F43BD27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A9F5D-3E73-4B17-9BAA-ECB73A72A0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5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6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9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DADDA-1280-4945-BA18-A3D186E898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C19D6-F517-4508-9DEE-BC933455D8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EF16C-9310-495F-AC3D-639015F37E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4D9A4C83-39DF-4FC1-9D51-3E0A820A2C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grpSp>
        <p:nvGrpSpPr>
          <p:cNvPr id="1033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1" r:id="rId2"/>
    <p:sldLayoutId id="2147483930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31" r:id="rId9"/>
    <p:sldLayoutId id="2147483927" r:id="rId10"/>
    <p:sldLayoutId id="21474839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jpeg"/><Relationship Id="rId7" Type="http://schemas.openxmlformats.org/officeDocument/2006/relationships/image" Target="../media/image27.jpeg"/><Relationship Id="rId2" Type="http://schemas.openxmlformats.org/officeDocument/2006/relationships/hyperlink" Target="http://images.google.com.mx/imgres?imgurl=http://www.alegriajoyeros.com/fotos/cliente.jpg&amp;imgrefurl=http://www.alegriajoyeros.com/angelines/la_empresa.html&amp;h=375&amp;w=500&amp;sz=97&amp;hl=es&amp;start=12&amp;usg=__23I_PuUyMtcnrCjIUVIlVdNBxVQ=&amp;tbnid=sp1DuukfIOg50M:&amp;tbnh=98&amp;tbnw=130&amp;prev=/images?q=cliente&amp;gbv=2&amp;hl=e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hyperlink" Target="http://images.google.com.mx/imgres?imgurl=http://www.gabrielsuarez.com.ve/secciones/Talleres/empresa/imagenes%20talleres%20empresa/atencion%20al%20cliente.jpg&amp;imgrefurl=http://www.gabrielsuarez.com.ve/Publicidad/talleres_publicidad.html&amp;h=318&amp;w=470&amp;sz=29&amp;hl=es&amp;start=6&amp;usg=__ZqbhACRVZZXeYqaleC77bkclB3A=&amp;tbnid=bhwiC2C-_Z7QNM:&amp;tbnh=87&amp;tbnw=129&amp;prev=/images?q=cliente&amp;gbv=2&amp;hl=es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9.jpeg"/><Relationship Id="rId7" Type="http://schemas.openxmlformats.org/officeDocument/2006/relationships/image" Target="../media/image31.jpeg"/><Relationship Id="rId2" Type="http://schemas.openxmlformats.org/officeDocument/2006/relationships/hyperlink" Target="http://images.google.com.mx/imgres?imgurl=http://www.deividz.com/images/web/dinero.jpg&amp;imgrefurl=http://deividz.com/2007/08/&amp;h=295&amp;w=450&amp;sz=16&amp;hl=es&amp;start=47&amp;um=1&amp;tbnid=O5fmcTu_qRpOQM:&amp;tbnh=83&amp;tbnw=127&amp;prev=/images?q=dinero&amp;start=40&amp;ndsp=20&amp;um=1&amp;hl=es&amp;sa=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v.rds.yahoo.com/_ylt=A0Je5XFd_k1IkccAhHUfQaMX;_ylu=X3oDMTBvMmFkM29rBHBndANhdl9pbWdfcmVzdWx0BHNlYwNzcg--/SIG=120a7er7q/EXP=1213157341/**http:/www.recope.go.cr/esp/galeriaVIDEO.htm" TargetMode="External"/><Relationship Id="rId5" Type="http://schemas.openxmlformats.org/officeDocument/2006/relationships/image" Target="../media/image30.jpeg"/><Relationship Id="rId4" Type="http://schemas.openxmlformats.org/officeDocument/2006/relationships/hyperlink" Target="http://images.google.com.mx/imgres?imgurl=http://www.mrctraining.com/fotostraining/MRW_clienteinterno_G2_16062006p.jpg&amp;imgrefurl=http://www.mrctraining.com/en/participantes/fichas/m01.html&amp;h=425&amp;w=566&amp;sz=268&amp;hl=es&amp;start=16&amp;um=1&amp;tbnid=U0vFYAoq9KdppM:&amp;tbnh=101&amp;tbnw=134&amp;prev=/images?q=cliente+interno&amp;um=1&amp;hl=es&amp;sa=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48" y="1071546"/>
            <a:ext cx="7772400" cy="14700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5400" dirty="0" smtClean="0">
                <a:solidFill>
                  <a:srgbClr val="002060"/>
                </a:solidFill>
                <a:latin typeface="Broadway BT" pitchFamily="82" charset="0"/>
              </a:rPr>
              <a:t>Servicio y atención a Clientes</a:t>
            </a:r>
            <a:endParaRPr lang="es-ES" sz="5400" dirty="0">
              <a:solidFill>
                <a:srgbClr val="002060"/>
              </a:solidFill>
              <a:latin typeface="Broadway BT" pitchFamily="82" charset="0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928688" y="4143375"/>
            <a:ext cx="7747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rgbClr val="002060"/>
                </a:solidFill>
                <a:latin typeface="Broadway BT" pitchFamily="82" charset="0"/>
              </a:rPr>
              <a:t>M.A.  Juana Tirado Saucedo</a:t>
            </a:r>
            <a:endParaRPr lang="es-ES_tradnl" sz="360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1115616" y="4365625"/>
            <a:ext cx="72728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2400" b="1" dirty="0">
                <a:solidFill>
                  <a:srgbClr val="006600"/>
                </a:solidFill>
                <a:latin typeface="Times New Roman" pitchFamily="18" charset="0"/>
              </a:rPr>
              <a:t/>
            </a:r>
            <a:br>
              <a:rPr lang="es-MX" sz="2400" b="1" dirty="0">
                <a:solidFill>
                  <a:srgbClr val="006600"/>
                </a:solidFill>
                <a:latin typeface="Times New Roman" pitchFamily="18" charset="0"/>
              </a:rPr>
            </a:br>
            <a:r>
              <a:rPr lang="es-MX" sz="2400" b="1" dirty="0">
                <a:solidFill>
                  <a:srgbClr val="006600"/>
                </a:solidFill>
                <a:latin typeface="Times New Roman" pitchFamily="18" charset="0"/>
              </a:rPr>
              <a:t>	</a:t>
            </a:r>
            <a:endParaRPr lang="es-ES" sz="2400" b="1" dirty="0">
              <a:solidFill>
                <a:srgbClr val="006600"/>
              </a:solidFill>
              <a:latin typeface="Times New Roman" pitchFamily="18" charset="0"/>
            </a:endParaRPr>
          </a:p>
          <a:p>
            <a:pPr algn="ctr"/>
            <a:endParaRPr kumimoji="1" lang="es-ES" sz="2400" b="1" dirty="0">
              <a:latin typeface="Times New Roman" pitchFamily="18" charset="0"/>
            </a:endParaRP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1091381" y="404813"/>
            <a:ext cx="7154863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es-ES" sz="2400" b="1" dirty="0">
                <a:latin typeface="Comic Sans MS" pitchFamily="66" charset="0"/>
              </a:rPr>
              <a:t>Organización</a:t>
            </a:r>
            <a:endParaRPr kumimoji="1" lang="es-MX" sz="2400" b="1" dirty="0">
              <a:latin typeface="Comic Sans MS" pitchFamily="66" charset="0"/>
            </a:endParaRPr>
          </a:p>
          <a:p>
            <a:pPr algn="just"/>
            <a:endParaRPr kumimoji="1" lang="es-MX" sz="800" b="1" dirty="0">
              <a:latin typeface="Comic Sans MS" pitchFamily="66" charset="0"/>
            </a:endParaRPr>
          </a:p>
          <a:p>
            <a:pPr algn="just"/>
            <a:r>
              <a:rPr kumimoji="1" lang="es-ES" sz="2400" b="1" dirty="0">
                <a:latin typeface="Comic Sans MS" pitchFamily="66" charset="0"/>
              </a:rPr>
              <a:t> </a:t>
            </a:r>
            <a:r>
              <a:rPr kumimoji="1" lang="es-ES" sz="2000" b="1" dirty="0">
                <a:solidFill>
                  <a:srgbClr val="000000"/>
                </a:solidFill>
                <a:latin typeface="Comic Sans MS" pitchFamily="66" charset="0"/>
              </a:rPr>
              <a:t>Una unidad social conscientemente coordinada; se compone de dos o más personas que trabajan con relativa continuidad para conseguir una meta o conjunto de metas comunes</a:t>
            </a:r>
            <a:r>
              <a:rPr kumimoji="1" lang="es-ES" sz="2000" b="1" dirty="0" smtClean="0">
                <a:solidFill>
                  <a:srgbClr val="000000"/>
                </a:solidFill>
                <a:latin typeface="Comic Sans MS" pitchFamily="66" charset="0"/>
              </a:rPr>
              <a:t>. </a:t>
            </a:r>
            <a:r>
              <a:rPr kumimoji="1" lang="es-ES" sz="2000" b="1" dirty="0" smtClean="0">
                <a:solidFill>
                  <a:srgbClr val="000000"/>
                </a:solidFill>
                <a:latin typeface="Comic Sans MS" pitchFamily="66" charset="0"/>
                <a:cs typeface="Times New Roman" pitchFamily="18" charset="0"/>
              </a:rPr>
              <a:t>La </a:t>
            </a:r>
            <a:r>
              <a:rPr kumimoji="1" lang="es-ES" sz="2000" b="1" dirty="0">
                <a:solidFill>
                  <a:srgbClr val="000000"/>
                </a:solidFill>
                <a:latin typeface="Comic Sans MS" pitchFamily="66" charset="0"/>
                <a:cs typeface="Times New Roman" pitchFamily="18" charset="0"/>
              </a:rPr>
              <a:t>organización, para lograr sus objetivos, requiere de una serie de elementos  que, administrados correctamente, le permitirán o le facilitarán alcanzar sus objetivos. Son de tres tipos:</a:t>
            </a:r>
          </a:p>
          <a:p>
            <a:pPr algn="ctr"/>
            <a:endParaRPr kumimoji="1" lang="es-MX" sz="2400" b="1" dirty="0">
              <a:latin typeface="Times New Roman" pitchFamily="18" charset="0"/>
            </a:endParaRPr>
          </a:p>
          <a:p>
            <a:pPr algn="ctr"/>
            <a:r>
              <a:rPr kumimoji="1" lang="es-MX" sz="2400" b="1" dirty="0">
                <a:solidFill>
                  <a:srgbClr val="000099"/>
                </a:solidFill>
                <a:latin typeface="Times New Roman" pitchFamily="18" charset="0"/>
              </a:rPr>
              <a:t>Materiales , Técnicos y Humanos</a:t>
            </a:r>
            <a:endParaRPr kumimoji="1" lang="es-ES" sz="2400" b="1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8434" name="AutoShape 2" descr="data:image/jpeg;base64,/9j/4AAQSkZJRgABAQAAAQABAAD/2wCEAAkGBhMSEBUUExQVFRUWGBgYFRYYGBwXHRcYFRkbGhYYFhgYHiYeFxojGhcXHy8gIycpLSwsGB4xNTAqNSYrLCkBCQoKDgwOGg8PGiwkHyQqLCwsLCwwLyksLCksLC80LCwsLSwsLCwpLCwsNCwsLCwsLCwsLCksLCwsLCwsLCwsLP/AABEIALEBHAMBIgACEQEDEQH/xAAcAAACAgMBAQAAAAAAAAAAAAAEBQMGAAIHAQj/xABPEAACAQIEAgYGBQgGBwgDAAABAhEAAwQSITEFQQYiMlFhcRNCgZGhwSNScrHRBxQzYoKSsuEVJEPC0vAWRFODk6KzNFRVY3Ojw/EX0+L/xAAbAQACAwEBAQAAAAAAAAAAAAADBAACBQEGB//EADURAAIBAgQCCAUEAwADAAAAAAECAAMRBBIhMUFRBRMiYXGBwfAjMpGx0QYUoeEVM1JCYtL/2gAMAwEAAhEDEQA/ALllqS3YUjVsv7JPuivclZlr0JN+M8sNOEeYXBWREAMRzJnfvG1Mg0LoVUD2RVWtX2XY/AVGwJMmkmw5Y6tH1xaoOyse3cdZ0BcewaD3aV7d4sqIcrBuSj+W8UkTCs2oUnyphY4FMZm8wN/DU1xqdNfmM6las98qxdjMW1wywWfAR8edJekXFPzXDm9kLdYIvIZmBIk90KavB4baRCcmYgHfnp8KRNhJCi5BCsWUETDRGZR3wSJ1PjTFCulxpoOHOVOFYm7mcvt8DxeMY373UUAsM8jqjWETeNN9B4mosFZQFYGcknUyFB02G7eZjyNdQ4ikYe6YgC0xM79lv861zvBYEiC3VESM2hPkNztvEV6DD4s1la+gGgA85V6YSwE9QFgJ1gaeAPIAaAeAp3hEILEcz79eY50Law45SfE6fD+dOcFZBHd/nu/z5UCvUF9tP7lRtJrVsQTEaezb4VJcTXMvVeNVOzxyJHMd41HMcqJWxpA5wPfA+dHXcOCOsPV390VmtUsZcUusBvAcPjjcWAzaaFSeye4if5HlTu3xBzHU8zOn8qTtgzbLNupCye7ffw1/+6EvY/WEH7R+U1Rqa1NoEGpSa0s2O4ulkSzakGFG5gToKpHFOmF7E3bdsdS0blsFBuwziQ55gjlQxktmYknK+p+w1AWbcXbf21/iFNUsJTpqzHUgXHdvGOtZyAecK6O9OcRaVLTn0iHKBIBZc0RBO4nvq2Lxc3wGFyRyymIPkNjXNsDa61n7Vv71rbg+Le3iFyMQGPWHIjU6j2U7VwVNruoAIF/GLsXIsDOnrxO6PXJ89aJwF4tcJYbiZjn1j7QN6q3Aek1vEgDsXI1U8/snnVn4eCMxPZyHbkMpLHz3rCxlHquywsYbCOxfUmLMAthOyWuHv7I9g3p7obOwHWEfCkeBxVoCLdvu1cyfdsPZT1mm0M0SXHdtQcYDbW/n+BpC4MjPYEeQ9TrA8Mr+nctOUOcvlygUO1s+mZvVIA93hU+EssLzsdi5y6g6SYjw91QG39OzaQQvsjv7qoSMx1Hyy+U5Nj8/s+Eg4xi7i3sqjqZU3WRqNdajs3CeQHkKk4zcui91M2TKuwkTGvKo7blu1/n7qaRfhLYDbgdYrWe1Rrk78RcTzHE6Zo5wRz29386m4RxFrYYAKZynUedRY9CIkyPiNv5VpgRv5D+dKoAalm7vsYcsVoBlPPbxHu0cW+O3BuFOvdHso1ePoYGQqTudCB/KkmSsyU01CmeEVXE1V4xzf4qBoIOnf/KlLXy2hCjyUCfdWmSt7aV1aaptKvWaodYu4oOqapOM7Zq88WHVNUbGds0alFa86Vlr0WyeW2/h51NZVZ60x4U7t3gEAt5QvifxpWpVK7CO0aIqXubSu5a8y0+/oxGkwdTOhED/ACaCv8MjUMD56fyri11Okj4V1F94vijLWPI3k+78Kga3FeZaIQG3gVdk2k17ilwqwnQg8uXnSnFdIbaYj0Cgm5mCtoRl9IRBZm36usCfZTEJ94++q9awebiV18v9sOtB1yKBpy5cqvSp0+1fgCfON0qjkaniBHfSBAMNf1ki3p4HXu2351QMPYnz1n411LinDjes3bSgJnyrJ5dnkJqlYrACxee2IOQgZo1Mqp2JI3amMBXARl47+VobEoRY8JBYs6TTfBWYUfZHyocWzlYnWBRVzELbtySFAUSTtt41aq5ZrCK6WhWHWbqj3+SieXkKJxfEVt5VB9I5XsAyRMasfVH2qRJjrjNmtzaUggMR1yDpKq36Pbc6+Aqa0VTqqCTpoJZjImTzO+599ANLUFvp+ff0hVq5Vssme0zkZzp1YQdkaA7etvufcKEuLqT9o/AmjsHezaxHWiDE9U5TsT9WoWTq7eqd/snkPxroe1x3StiTfvir0BJaB6r/ABUgeW9BNZAYHMCZkBddtdW25cppvdUnNO0HTYa6bDTnSrErGv2vgjH5U0zEo/hIlsy+MAwuCOa2VIaChMbiCN1OseIkeNA4FPpk8z/CaZWrUOngyfxCo8LfJuLnAbfrHRuyfWG/7WatHMwVhv2fz74SgsSPGIMKCM5BIPo2g+1atfRbp2bdtxiespi3m59ZHjN4QkT4zSW1gg2f0bSSjDK3Vblt6rbd8+FLbmFYWbi5WzB7bEZTIAW6CSOQ1G/fR61OliQVfmO4icW62I751bh3FFYA2kRQdiNSf2jT4t9Es75xXDOj/Su9g3m2ZQ9pDqD5dxrrfAOlljGWlyNFwOM1tu0PH9YeVed6V6PqYcZgLrz3+sYwTduzH0HvyhOBsMLzsQYLsRzkSY8ah9GfTs3Ihfh391ScNRhdcsCBnaJHKTG9Ri2fTs3IgQfIa+VIEnOdR8ssFHV/Kfn9nbaDcba76bqF8uVNpiee2k1pZJM5p/z51tx67cF/qlguRNiY8fCtcOxbfWmlQmkug2i1ZwKrdphr74zbG2ioGpI7jy22rThvPyFb42xlA1Mdx+VecL3P2R8KTXSp9PsYdu1Qvvv3cRDctZlqUJU1nAM3KPPSmy4G8QVSxsBBMtbW1pqvBxGrGfAe6i8OuQBQmkdZuZNAbEC2msbTCMT2tJT+LjqmqFje2a6R0ktKAY08P87VzjGds03Qa4vEcUuU2nU8tZlqXLWZaWzS8jUkbEjy0r1nJ3Nb5amtYaeYFcJA1MuoZuyIJlrMtNBgFABknXfQDyqS46FYYLHLLy8KH13KMDCm3aIEU206y6T1l079R30r4TanEZvr3nI8AJ/lTd4BBBgSNdOR91J+GODdtGOrDGRPPxHnTC6q3hJR0sO+W5wNZb1h3L9X2/GqTxK0DibxBEekgazsFHnyq0LfA2U9rujbxMd1Vy7rduN33m+DR8qHhAUJPdHMUwKjxkWIEI3lQd+z6RkIXNlBg6QrHKBqdJ0O0nenFnhudVZzo0HLyjcabHQc5o5bSqxHMAAczz2G8eWlM9bkNxvFhQzDWKLHDGbtHbSBKjv1PaPa5ZaMwuCULtpJ02G/Mc/bNGWlJJgR1ueuwA2H415Yw4yAnXSdffttQ2qkw6oF2ETYcgFo782niin75qZl6p8v5VriCM+4j0SnfuDg+ew2rZW0Ps+8e37qKTx7osVs3nBbiaHyH8S0q4jhyF1gaPoSAf0T8t4p7eUwfZtpzHt+NJ+JWur7H/6T1csxRpxLBlgb4chlkessdx6w2OxoHDp9Ivk38DU2YENoY1E+OvPvoa3lLiVgw2q6eo267H2Za0c7Wa/L8yqgaRElvt/Yb5U26Euxv5SzQFOXWcvgJ2HhUC4KS2QhpVgBs37p39hNF9CrBGLKmQcjSNQRTGIdWpP4TtMEERrxfoZYvs0pkaAc9uFMme0nZbbzqm4voXisM4uWT6QKZzJoygH1k39011cWyGPPRfA7t7D8KjZVKtO/WidDz2/lWXSx9WmMt7jkdYyaSnWecHvlnZs0rnfKZkRJiDt3VqoPp2+qQsd23LlXrYQhgykhjMkQCdJE6ZX/AGgagwd5mvOG5GO7bSYkj41nMpLM62tllSAiBST815pxzGul/KrZVyIYERrM8q0sXC28n3VJxvHOl4KphcimIHOZ3qOxcLb/AAFGRPgqcg234/aLV3+Kwznf3xm2NtkKDJI7j5VnCe0fs/cRXuMtEIDmJEjQ8tDzrODdv9k/xCktn+nrD70L77+kaZalt3yOdZlrMtHJB3iSsV1EkOOfYGB/nnUS3G+sffXuWtlWq2UcJbrGY6mJeN7Guf43tmuh8bHVNc8x3bNNUNotiZ17LWZa3NC4rGZFLATEaHxYD50iW1A5xtKTPcjYSfLWRQi8WWYKkdbLoZ1iecVLb4lbInNEgHUEaEwPDerEMNwZwLyI+v5k0VmWg/6QYlsqqQGKg5jrlMHZTznnyqP8+uMphUE5gDmJgglZ7PhNWCNLdU54SXiOJW2ksyqPEheR7yKAtcess0JcRjmGz5th+rNV7i3RB7qLmvCUUyxUsWjUkkmt+C9EGswfSBtjGQj+9WgtCgEuX18JEaui2CfzLFe44idpgNSdmPf+rSxMYroXXUF7jA7T12OxE1rxHhDvEuBLAdk+sY+tW2G4GyW1t+kBAnXJvJJ+t41wLSVbg6y96z/OJY7eFIFpSYgbDTspGp35+FB43jdjDB2YnfRUUsToBy03nciiMFcLXPpSpAViJBGuZe9iPhSvGYG5fxFwC2xt9XI8AKSpaYJIneKQW2a1TaPtfLdRHGFLNbzaKDLRudST5A++vfzUC1rrCc9dl7thUlu23oOQ6k6a8p3MD4GpcVhBkaZbQ7mfDbb4ULNrCZYi40BmSCOw6mPDLH3mhrZ0PkP4lpp0nAypBEh4ieTA+7silFs9Vte7bX119nxp2k16fvnEay2eTnUe35H8KWcWTQftfwNTBW09o38m5D8aG4ks5PE9w7o+dWYkAwajUQS/b19o++glt9YeTfwNTe+uo05jw5+74UGbIneNG3H6jcxPxinVqaG/L8yoG0SG32vstTLoYS2KClmICNGp08u4eFRXMKwkxpB1Go27xpRPQy1ONA1HUfbwFMV3DUXPdLUrhlEuotsHOzdVd9Du3MafAVA15ZZGjMcxCyCxAiTl3Ik8pph6Ng52bqjfTm3MafCqh0yw5N1SAQQH9kG2eXnWFRHWOFvHn7IvLEqTkyt7Dr6p9opZYxDekclWKFiVgSPHuO80r6FcVv3sTft3bhcW2BtyASoJuAjNEkaDQ09t4Z47S7n1D3n9ej1aXVOab2O386wZ7QBXSC8S4i5uAJbJXKO0kmRo2pMxqPfUa3TuyMvOQjcvKimw9z0i6p2X9Q96fr1M+GuEESmoI7Lc/wBquAUwoFoNkZiSSYvxDEoILttp6N+4+H+ZrbhF7Lc6wYdU7q3M6cvA+6jMJbc20PU7KnY9w8awW39L6mqePJv/AOqEaa3JlsvYyw389twDmGsx36GDpvvWy4leZidBMCdJ09lI7yxchjBDNoBO+VtzEdqiMZ6k6dbkJ9XxIiqsmq2O/wDcVyKCwI2HPwj383MTBI7xr91ahaQ39MQSLgUwv11PZHMCKMxWJcKvWM5oJmZEHvrhQgDXfylQFJ0v94PxwdU1zrHds1fuI3CVbWdB8ZmqFj+2aZw+0UxIsZ1u+aC4j+ib9n+NaOxI19lA8R/RN+z/ABrWUv8AtHiJvqLYc+BgHr/70+/Ka0tjqjUdm3/1PGt46+/9qe/6p0rS0Oqu3Zt8xyuVr37+Uwrd0P4fgJQGX1ZzoxA6zseR8aovD8VffX012CSQA7AAFiRsfGr/AGLNpcMGOWRbzHUb5cx51TeCBAiSToq+o/cO5aNhH0ckX29ZpVBlCjuhpwzQma5dIZ1UzduarDFh2uYU0TiEA2a5/wAW5/iofH8STPaALQGZuw/K2y/V72obEcSU7Zv3H/w0VUZiDFWe0hVma44z3CAyx9I+nVBMdbvaicThos3Gl5CNHXfeDHrd9D8Lur1zD6u21tztC8l/VpjiMShUJDDM9tSSjqIa4oMllAGhO9XqGxsBKLc8ZZuD2LaXm7IhFHedWbbnPUobiXTK3hwFFu5ceQNAFUM0NqWM7MDoDTDhl+2jXikdlOwJ2DNrlH61Vyxwm9cFxrlll+kuMubKJUEhPWnVQp2rEGRqhNTa3pNg5lUZecthsv6ASQvUUQNdwBuY+6psVhBlMyZKjU6asBsNOfdW1/MVAlQJQQAT6w5mPurMTakLLMesvOPWB9WO6lATpGbCLelWHAwp0AyvbI5euBp+9VXtt1T5r9/8quXHcKhwt6FEhGMxJ6ozDXflVKtaqY16y7eTn5Vp4M3pEd/4mbixaoD3QlW09o+5qgxrda39r+8g+dSDYTpqdzGwH40Pim69vX4H/aWvCi1CLHxi6A3HhCsQm3mKEe3r7G/hNH3DIHmP861Det/P7jV1ffwnADp4xbgcMGxNlWAINxQQeYnY1dLPRq1bvrcthkaHGhkagfWBPxqqYO3/AFmx/wCqn310G5hyHSGI7W/W5eOvxpfH1CHAB3H5juEUFT4wf0bC5ybq/Z5+0fdVb6T4cs2xBh/us91Wwq4ubK3UO3V5jkZ++q/0hE3BIInOIMfVtd091KYZ/iCGxA+GZXOhwP5/fBO4mdAdLkbxJ7XOrRawrEH6Ru0/JOTsPq0i6Oof6QYEmCp5/wDmJsdxUWLxl9bl0LfuKBdvAABCABcYDtIT7zWlWU1axy2Gg+3hFQ4SmCeZj67hG9Jb+kPrjsr3A93hRK4N/wDaf8q1T/6Uv57c37naI7Nr6jf+X4U3s4m8f9Yufu2f/wBdDqYZ14j35SLXQ84ywOGf0Sdf1R6g5CO+sfDOLqdcaq47Hih+t4VWU4nilt6Xm0Z17Fv1XZfqeFa8F47ibmNs27l2VYuNEtgz6NiNcveoq37WpZnBFhc+9JZaimw1jPiClcTBMnQzEbhRtJ+rU3EDqn2v7te8Zs5MUsy2a2sM2hEMwIhQBzG9ZjjGTQHrc5+rygihX/1++Birjt1NeH4guNP9YPkn8IozGdhPtj7jQ+LuL6cgprC6hiPVHLUUTjYyJv2hGvgfCik6Jpyi4HaOsG4js3kvzqhY/tmr5j5hp7l+dUPHds1zD8YHE8J13Fb+ygOIj6Jv2fD1176YYzteyl3Ev0Tfs/xrWQn+0eInobfAPgYCB1/96T/ymoWkW9jpbT4OamHb/wB6f4TQ7j6PTnbtjTxuR862hf7Tz+m0ecaNpcDdC5MwssogDcplHLvNLICCBTrpVjicK6hGGY21kxHWuKNYaY1qo4q/d77f7rf4qDg1Lprz/E1cUQpA7pDjb83l8Ec+8oPka2w9mTS+2lxrxMpoi+qfWZv1v1acWLNxRM29New3L9utR7ILTO3M24QgFoH6xdv3nY/Opg03rAgn6ZDAEnqS+w+zQOB9KLNvrJ2F9RuYB+v40XwVn/PLMw8G40KMp0tssyzxHXpaoNGa/Aw1PV1HeJYkxg/rE5hLRBUzAtWxrppqTQWM6a2Cy2kW4zXCAvVyjXXUsQdvA1pxTGkYfEFVYuWukKAWMqxUAZZBPUFK8DgZ9C5RgUyDVWUmIHrAcp37qzkpoQS/LTxtNJnYEAS4Yi65y9kdYd7ba+HdXt6SVlz2uQA2Vj4n40JcvsSnVA15t+q3cDXr3WzLqo1PIn1T4jvoGSFzQu/YVkZTJzKRqSdxGxMc6olm6Ta1JMlNz+o/KrqCfrH2AD7wapJTKrD6t0r+7nFO4RdCD3feJ4onQjvk6HQebf3KhxDfSW/I/wDUtVsDov7X92orhm6nkf40/Cmag7Pn6xRfm8vSMydvMfca2vLsfH5GoZ28/kamc7faHzqjDedXhB7QP5xY1P6ZPPnz3q6XGbMkNPa7QB5eEVT3WL1iP9snzqyvdbMvZO/ePVPnSuKW7C3KPYZuyb84YcQwcSoPVOx8RyaPvpH0kuEspgjU7/ZX8KZfnBziVPZbYg818QaTdJCXy5VYw31T9U0LDp8QQldr0zB8CP64s7MCI/aU/Kh8TY697/1rvj65PPzqZG+ltT9Ygg/YY6g+VQ3MGjXb/aH0r6B3UcjsrAc6eQ9u/dEn1pAd8T41crWz+uPirD500wt+l/FeHKMvb/SIO253Mc28a0tYcA6l/wDiP/irQIDrExoY1w1oMj+Fy78XLfOgMJhsuMw51H0qiRoetK/3ql4Zh1JuCbnb/wBpcG6IeTeNS4rhyo9t+uQLto6u509Is7t3UDNlzLzBjKHYx90mw2S9ZMsZVx1jPZK7fvULxA6p9r+7RnSHDKjWSqxq6mddwD60x2aDxpjJt2uYB9XlO1ZtMnLT8/WXrAdZU8PxBcaf6wfJf4RRmM7Cfb+RofGXYvwUU6Lqc0nQcwwFE409RNPXHs0NGzXVLd0UAGY6wfHrIaO5fnVD4ihFwggg9x0roRMPrr2NtO/aTvVH6TNOKc/Z7vqjaDEd3hVaDdoiVxK9kGdSxva9n40v4iYtNGnZ/jWmWP7Q8vxpfjFlCO+PgQflWK1ZKJ6xzYDUzebSifCLw3X/AN7HsynvqO1JCaA/oe4T9KCdY02otbAmf1sw30O3f3VC1gqUgjdRMEjqlm2n50fC9M4PFP1dJteGlr8ZiqjAi54ybpNjHNpAVABu2/Wnsy+0fqVXXbMaYdJizC0rlWBcmMp9VGGssfrUFheF2/qJ+6PwrfwyhKd4XEks9pvw2x9Jc8Mg9y5v79F8Su5bL+CN/CaGweBt/STbT9IwHVGyhV7u9TQ3FsJb9E0IgJgdkeswXu8avozjygdhCzooHcAPcIojo4WOMBUA5bVzckdprY5A+NKb2Ft/UT90fhWnBsebWJYWgqkooJy6donYROwqz0i1NgOU4tVabBm2Es+Dxcoh16zu2gJ7TO+hjxFE3MRJXqtv3dynvrnnGOkOItRbS5lVBAIVZ0ETJG/lSP8Apm/cYZ71xvNz90xXU6Md+0SBDfv0IuoM6/cxJDLp37kDu8fGo7mPAZZKDRt3+z3CqbwS6ukke0j500x/ELQ/tbf76/jS7YTK2WC/yLHZY7ucdtDe7bHvP3UjxF5TmI6wa6WBByg5kDAgEEx16r2Nx9s/2iH9tfxpttatHvRW/wDbtL/do/7Vadjc6wn7hqqkkbQv0ohdBz3k845Ed1RM/wBIug28eZPjPKvGbRPs/wB9/wAKjDfSexfj6T8KE6jL5+s4ra+XpGYbbb49x7zUjN2dPWHPwPhQytt/nkakZuz9r5GqOm86G2kuJfr2TGvprfzp418yvVPPYg8j41T+lJ/q4/8AUt/fS/h/KrjC9Yua+07+66oWtL+2K640YdVuR717prz85XOZYjReZXm1I8Ex7z7zSvivF71skpcYe47eYPeaCmELtlBnP8knEGWk5Sk5gxGaJykjUzBiRI8edK9r16Bp6U7eKIapg6d4kSp9G417Sa676qR30Zwziq4i6xeymZzOmw6oWAP2Z9tNLgKlK5bbu9iSti6bKDeWTiluUBja5a/6ij50JiLBHKh76WCGUIodShIjkLiyfEcvbRuJ4Pa5W191RTk0MFcMLiDcNude59pT70UfKmXETOHuabKW/d1+VV9cBbF1xkWIQ7d+YfKjnwFo23+jWcjRoN8pirVFFwR3SyNwll4xatjIVCg+k5RsVavC0moCyFUKhQYDSFA3G8jzPvqS3dEbA18r/UfSedxhaZ+Q6nv8uXHvhajq1Qm8myg7iaix/ZWOTj7jUlu+rbkCOdQ3MQQYHfqeVZPRnSlbB1Qw1HEe9jOVCgXNeY/b8sh3A2knU6DQVRukjTiXgQOrA0iMoiMpIiIiDtFXdu0cpI2grvoDMc9p2nyNUbpCf6w/WdttXkk6CZkA+A0GkV9TwbiqQ68ReBxR+GPH0nVuIdoeX40oe9mPdHtpzx0gWWMAnQDYHfl31Vi5nUxXz/8AUOJYMKA2IufSNYzE5LU4zWO/4VpiHyjX2fypfdxSEGHKuo0HI/Cofz/MSJJjmdY768wuZO0u8SfGKBYeVvWbY7CG5ctkORCuYZQ3aKDkV+dbrhnX+0X/AITE+4XKjuXwImTp2geR7/CrTwBUFlTzIknmSfGvonR36getSWlbtAak2sZo4BFxRYsNrX85U8NhXllFxdGLa2yCc5LHQvtJis4slvZZgQWLaBSpzSdoAinvHrQkMujLJBHgCSD4GK5v+WzD/wBStPmKkXcmXNGcOpJkA9aMi+Uml8X0tWr4inR+U33H4/ubK0qWEaxTMHHHhLBw3CjE2lu276sjTBFs6wxXm/hUON6NNbFy+MQVKoTpbEdRSebGq7+RvEB8HdRv7O5I1I0dQSBryKk+2rdxtkGGuxqcpAAYknNpAE6nWvbYXGGt8rcbEWGkxKlGkCVtKK+JZjJxNgnvKWj/ABVoDdO14ea2rMHyIWmtzG2/Ww10edkH7iaUXwHvKEEA5yFIAjUASp0nXavQLlO4iBpAaAD6D8THt3Y/Tv8Au21+5a8PDMRyv3fYw+QqQW1Vj6SAkgHQAZQ0NOUa6g034bwLB4hotqjRGbKToD7fOqYirRwyGpUsANSeH3Eire59BFNno/jWjLcxBnY5jHv2pthLuJtnJic5yKqoSk6AkGSi9bl1jv31f8Lh8qKoGgAA8gIHwrXifD1vWmtPIDcwYII1BBHca+bJ+uA1az0QEvuL5gL7693CGFJsu/8AEqLcVt9XU6LB6j75nP1fEVvhMUru2UzHoxsRyvHn5UHjeiORoF2/GsEXCff47VvwnBmyzjO7SbZliZ7N7Se6vb9ZQr0Vq0WuCQR9fCRBue70jtDqPb9xqR2iCdADudOR50Ot0zuefM0Dx+x6SyEkjNcQSN9+XuquQs1jILaTOleKDYcKjIzG4kCZ5nkpB9xqp5cUNhb/APdH/wAlNV6LR/a3vYYrc9HxzvX/APiEVo0giC17/USpUmK0x2NXbL+/fH/yVh4hiG7a2z4G5e+bGmJ4LbG9+7/xqX4q0EaEYuJEksWMQJ6wNHRUY6QTpbcSBidzYt+y9c+a014Hbu9u3ZRYMQ11vD/y/HvpW8i4VbQZTIkx2onUkjSrDwjC2IbJlcZtyc+sDSTNVq2C6X+8oaakWYff8ycYW8Gu3bgRZtkQrFtcytzUfVq1EzNVzF4K36G59GkhGPZG4B8KaWsDZ/2Vv9xfwrMq9qxMMihRYbQXEoPTNt+jX4M/41lm6NRI/wDupr3DrfphFtINttMi7q6eH61D3sEqnRVHkAKFVqstImmuZraDa/nK1Cyi6i8PwM+itzpFtBG2oUTPtqVcRl1EkjlS8YksmYMsQwjMBGUmZB8oqXB8NvvcZAvXt5SysQCM46rEEyR4juNfG8XgMW1Znq0yCxJtY7nWJWrMbohv4Te/jrZhlXK0NmHjy8PhW+ExMgEzE/586U3EIJB31n2GD8Qalwd2D38/bSfV2bWK9c5e7D0jTHXyDMkbjMNSJEaa/OqbxPW4dWJ5lhB+81bQ5LrAPaHx8Z3HnVY48xN9id+rOhGoUDQHWPOvpnQYIpzQe7JfvnQeK8CxHpCyn0oJJEkApI1gHQDQbUixti+mXOjKCQoJGmYmBqNNW2neRXS4qHF4NLqNbdQyMCGB5g1h4joajVYuCbnzms/RdKo1yzDnr+ZzLiOFuWyouqUMaT3TBPvoa3cjyOhp9xbHXEyYK517ov2DZdtPS2c+YZ2gwwKBWMa7wasZ6OrefPfS2DEBLcxruXeFLnu0AGu9ZZ6JzkikdufDncxbEfp9kGZH8L8vL8SjHFE6KCZjTf2UdYx74a3LOgXuc5QPAHmfCrXieGYPDW7lx0QKoZ2zQ0BRJjN4A6V8v8a6VXMRjziP0cMfRKnVFoDsBYiCNJbmZNa2B6IpUFLVbljy0A/Mb6MwlXCOXzanQjhOy3emGfEjDqjm6QCcyXAqgjMJARngiD2YI5gHXkHT3H4q7i2GJIJRmtoidlcpg5VOuuhk6nTyro/D+nvpuHl4VMbhr9u6WA1u5uoXJ3IZeqw2gAbRFL6S8Xs4jjQeAbT4i07g6DKVt51Y+1gfI05h8FTpuCBdtrnebtWmSgxDa7jwI5ctJZvye4tcNhvQpZfEXmJa4LQLBSwAyu56ikAAb99W4WsdcHVwmHt7fpXznTUaW1I3HfUlvp3hLSBLZsoq7KuUAeQFDX/yn2R/ap769RSwTUr9XTtffvPMzELpckce6VnpN0xxuEum2Thswiclo6SJiWPKfvq18M4Pj7tm3d/Obam4iPAw66Z1DRJbXeuP9IeKG/ea4zBmaWMEGCxJj4n31fuC/lBa3ZW3cYsVAC5VnqhQBtpOhHsFaNSicqikBfjpeWIIW7cPWWl+jWP5YpG8Hw6x8DVXXpTibWKuYc2Eu3EzZzZSCQkSYiTEijh+URj2bV9vJD+NVrh/E8Tb4hcxS4e8S4ueowjOwOpjwriYZ2VhVVTpoNBrB5hwvLJw/pgLjEq58bbASvLQQCPaTT+zxwOMsj+E/HSuZ9IcPjMTdN4WLguMwaYy5YEASYnlVxwOBZrakgZoE6ga89zWHi/0/wBH4pbtTyHmun9H6S9SguwO/KHcW4TZvqouyMpJUgkRm3mPIe6lVvBJYuMqByGKsBDvEBwQCAYAkaHvpiuBOuq6iJzCfeN6kxXC7FwKLlrMQIkXriz4kKI+FA6N6OxPR9QUxWz0dezxBve44b98STDVEa1xlt5wVbx+pc9qlf44oTicXVVHhFzqWJuW1MLO0MTO1EN0UwXOwx87zH71rMN0Zw57GDLjkQrsD7dQa9KHQa6/x/8AUMKNvf8AUUPwjADtXVPneB+41E2G4YN2tn9p2+6auGH6J/VwQHmij+KmVnolc5WUX2oPurjY1F3c/UQook8Jz0Nw7kgbyt3D8qzDWrbXHFpCFNt8q5SpzBAdFOup99dPt9E7neg9pPyobBcKRLjXAFZ5K5/Berp3DSgP0rTQGxJNtNf6kODZ+6V290MD4n0txiEKAC0ol2kyZ5KvKT8KZjgUElLaoDy7XvOg+HtNPLGdJyncyZCkk+JiTUjYi5Eafuj5GsKrja1TdjbkI9Tw1NBtEK8PMdYAqVbTKBPUYj7hXiYK7A1/5R+NOsTcZlykAD9VYOxHeeR7q0wnESw0UCIHWtsp2+3S/WPzP1herXkIpFi4GB6pI70A0JBIkGQDA1ry9hcy9Wcw3QxmJ7hsCTyjflOoD25fJEFE9zAjxBkwaU8TwV+49lluqmTMLgKEi6jFZBHIjLy5mdIolPEVKZuDKPQRxYiLeHW/oWBUg5rogjXV2ifYRVr4vgXa3bxNj9PaQEDldQgF7Td4O47jVf4vw+9cP0bhTp9JEtE7MGYK3dJB589SzwnGcVbRVyW2CgKORhRAkhiJ07qJjKy4lddD72laFNqJuINwvjJxWOa7h0V1/N7asHbJkLOzEGFaSDpoPGnmH6NWpL3FVnYyYBVR4Ks7eJ1O9VzotOEu32a2xW8QQEAOSGcxqRI60eyrlg+J27s5SZG6sCp9x3HiKyKNAMt6wubneHxKU6hsFBAtuIh4lh0tLCgKB7deRbv1iudcfvB8Q7DYx47AA6nfWum8ZHWHn92+/hXM+kE/nDT4c/AeA+6vRYMAaDlPPY4ZVsOc7HxbjFnDW/SX7i212BO5PcoGrHwFVlvyih/+z4e7cH136i+yAZ9sUv6QcUw1/HqGDxbVlF7RlRtTHo4My2XrCCfYDUWIx2FFsvcuKIWSGLGNNoG+umlSjh0C3qA3/ibTOb9meY+9exF+1euZbb2uxkG2s6klw3uotsSzdt7z+BuQPcoA+FUH/SLEYh8uGtwoEgsudso9YrOS2vn7zW74zH2BnuIroNScqgRJH6SwxC6giTppUWrhabdkW8B7MjLVYamMPyg8YRcBcC5RnKroZ0nMfeFj21wpjzr6U6PY7D4i0brMAV0ZbhAZGjRHOgYHk2k+w1y38r1mwLlk2rSW2bOWKsjSBlADejJBMkmSZpHGOWqjKCVtvD0aQFMknXlKVw3HlHUkmNj4r3H2gH2VYfyf8IXF41nurnRFZ2XTUsYUGSNBM+wVT66x+RXB4RFu4nEXgjEm0tswAQMjlzOszoPbXMOPiA2v4S1Sq3VdXfS9/My0p0awg2w1v2ra+bVtd4fZtoSmGtsRsq+hBM+Mxp51ZDx3hg/tV99ef6TcN5PPkCfuFbfXP/y30mflX/qVvh4LQWs27R63VziY0AJyAjmaYgfYH7TH+5R/+lOAzyFuEZY0tvvI/VqQ9LcHys3j/u2/CumrUJ+QyZV/6i0z+r+65/CtWUwYImDH0TGDGhMtqAeXxFMj0xw3LDXj+zH3mob/AE4tBTGFccgWKgSdp601zNVP/gfqJ0KnOKMNgr6Sbt9TmiALYQJz5sSWjl7T4ni0ANHcAdyDb2rVV4p0nvYq6beE6gE5rogO2XV2DnSzbGpLaecQKA/0Yk3JxS57cG4S12FDBWBNwjUZXU5gCI8qUqY9VPahf215f7GCDjq3WMbxlEeYy6VMOEfrP+8flFc4TjWLwV5RduXGQROoZsjbNbua50I1GsGNgdReEw+IdQ358mRgGUgXDKnVT+kXlRErhxcNb6+glGpZeF4Zi+BsbbBMxaOrLNv7THfvT/oJZupgwl8zdD3C0tnMO7MpJk8jVPfhk9vGk/ZtA/xu1M+iPDwMWpt3b1wKG9KSEVBKnKrZFGYyQcsnaaXxFJal6mY6DkbQ1OqVXq8uhN++X+KyK2FZWbDWkV1CVIBgkGD3HkfZXMH4pcsgi8j22WcwOZRpqSsEAjc6V1G6CQYMHka5X+UjoljMSiqHJVbgfmYIDAERz61cklT/APyTi7zkYe0Mo5u5nvEkuqgka5RJim/BOnj3Lhs3le1dAkDMCrCJ0kHlqIJBGxqtcJxAwhe1is1pi7OLhBhwxzSCEbrEjKZ9U94ipfzS5jMSLtmzcNtUCI2qkkszMUMA5BnKiRMb61awtJL6eNH6zf8AL/hrb+m2+sf+X8KSYboviY62GuH/AHlz5GjU6MXf+73x5O/zmqyQ7+m37z7hXn9Nv3n3ChD0Wu8rOJ/e/FKHvdG8QNrWJ/5T/cqSRovGnnfl3AfOqn0l/KRfS76DDAM40ZiubrROVVBiQNSToKmxGBxaf2d32hfwFVZMI+GxJvXLdzK2bOxE5WZg0nKDCkqAdCYJiagGsnCNbX5QuIYcq2JRblsmCQqA7T1WtsVzRrlbcDTvq7YXpQXu2vzdGuXDlZQBurd8TlEEEk7VReK8Rt4lFs2A94l0LsASAqsHMyi9aeoN+rvqYrq3RLi+HtoUtYW7ZDGSO0NoAkmQAAAByqOitoZ1WK6iHccQEwYidZMfGuZccthb7ARGnf3fA107jFyYI7x4VzPpFpiHHdA58gN51mtfBnXynnukRp5y0dJ+C2LOOBbDKyXsxDZVg3NWZZJEExOuuvOqf0w4hh2t27Vi16MXHBueKoNBuebT7BXU+mXC7WIVRctO7WyTbZbjWipMSQUM8hvXJOLdEbwaVzECSodg2UnnIVSdhvNAOJVqViTe1u6bS08rX0jPhVgr6NPRl7XoBduqr2h6Y3rbZ1ZWdW7AKLI0GcidqExuNNnCi5Ze2n5uEQ3HZ7tv0d4uU+iRWLMUAGdzliYAJFR2rzW1VbueyygIl5U9IPRyzGzcWQWWXYgqZG0EblvxtTfW6HN90Dpat20dFKMVhbpuCYGUSEGozDZqyrHNe0YvpFWMPoMayWh1LhAFuJ6rqt1FjnlLQO4VWPyjK02c1spo8SmSdV98fOn+M6P467iBfVijhi8/rHcxyiAAOQAqDjvQri2LKLdYXFXVWdwMs76HrDbl4VpLiAMOaR3vAkHMDOaiup9EsDiEwdoJZukMM8hNDnMggzqIil2I/IxiQoKXbTNHWBzKAfAwZ9sVb+D/AJNeLNZTPj3taQEViQqjRQIgbRtUweIWgxYi8lRSwsJF6HGcrF/90D+9Xv5pjj/q9/3L/ipoPyR8RO/FLvvf8aw/kYx3/it395/8VaJ6WHBff1guqMV/0Vjif+z3uf1f8VZ/QuO/7vc9pUfOjbv5F8d/4ldP7T/4qAxH5HMcP9ec/tP+Nc/y3/r7+s71Rnv9B43/AGJHm4/CheIcJxa22LIoABP6SdgToI3oa/8Akpxy/wCsuf2m/GgMR+T3HAEG85HMZjU/yoIIK+/rOdU0N4AinCPDKpL4dWLJ6QZHNxYIBEKbpST4Ac6s+JJDFnKehHorT3TaDoEkOrMLjsWuKzBc0tlJXQiqlwDgeMwZ0AYaiCJBB7SsOamAeRB1BpoT1Bb/ADW9lAI9H6dmttm0hs1s3IAgABxAA10mvPsDmuI3cWgPFbDpg0F4XQ4u38jXri3Xe2yq7PnTQp6QiN9c2vIA8Mxt8qqC4qqNASzbb7LHf301x/BcVjGlxlGwUaBVBnKokwJ1JJJJ1Jp9wL8m5ESCaYpVmpbShAM04H0cs3SPT4i8/wCqkIPe2dvcRXUejfCcNh7RXDLCk5mksxZoAlixJOgFLuFdE1tgdUVZLFoKIAiuvXqVNGMgUDYSSsrKyhS0ysrKypJIbuCtt2kQ+ag/fW9uyq9kAeQit6ypJMrKysqSTKysrKkkwiomwqHdVPsFS1lSSDrw60NraDyUD5VILCgaKB5CpK8bapOSt8b7Q8x99cz6RKBiGgk6D1csabAd3dXTON7/ABgc41geOlcx4/8Ap20js6bR1RIjl5cq1sHv5TA6Q2852xt6UcXrKysib8rOL7LUP0d9asrKk7Ljw+teP+p7flWVlScidNx5j76ulZWV2SZXorKypJPDUb1lZXJIPepbiqysrhkinFUvfevayrSQ/Ab1a8DtXlZXJIVWCsrKkk9rKysrs7MrKysqSTKysrKkkysrKypJMrKysqSTKysrKkkyvG2rKypJKt0k7JrluP7ZrKytjB7TznSO8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8436" name="AutoShape 4" descr="data:image/jpeg;base64,/9j/4AAQSkZJRgABAQAAAQABAAD/2wCEAAkGBhMSEBUUExQVFRUWGBgYFRYYGBwXHRcYFRkbGhYYFhgYHiYeFxojGhcXHy8gIycpLSwsGB4xNTAqNSYrLCkBCQoKDgwOGg8PGiwkHyQqLCwsLCwwLyksLCksLC80LCwsLSwsLCwpLCwsNCwsLCwsLCwsLCksLCwsLCwsLCwsLP/AABEIALEBHAMBIgACEQEDEQH/xAAcAAACAgMBAQAAAAAAAAAAAAAEBQMGAAIHAQj/xABPEAACAQIEAgYGBQgGBwgDAAABAhEAAwQSITEFQQYiMlFhcRNCgZGhwSNScrHRBxQzYoKSsuEVJEPC0vAWRFODk6KzNFRVY3Ojw/EX0+L/xAAbAQACAwEBAQAAAAAAAAAAAAADBAACBQEGB//EADURAAIBAgQCCAUEAwADAAAAAAECAAMRBBIhMUFRBRMiYXGBwfAjMpGx0QYUoeEVM1JCYtL/2gAMAwEAAhEDEQA/ALllqS3YUjVsv7JPuivclZlr0JN+M8sNOEeYXBWREAMRzJnfvG1Mg0LoVUD2RVWtX2XY/AVGwJMmkmw5Y6tH1xaoOyse3cdZ0BcewaD3aV7d4sqIcrBuSj+W8UkTCs2oUnyphY4FMZm8wN/DU1xqdNfmM6las98qxdjMW1wywWfAR8edJekXFPzXDm9kLdYIvIZmBIk90KavB4baRCcmYgHfnp8KRNhJCi5BCsWUETDRGZR3wSJ1PjTFCulxpoOHOVOFYm7mcvt8DxeMY373UUAsM8jqjWETeNN9B4mosFZQFYGcknUyFB02G7eZjyNdQ4ikYe6YgC0xM79lv861zvBYEiC3VESM2hPkNztvEV6DD4s1la+gGgA85V6YSwE9QFgJ1gaeAPIAaAeAp3hEILEcz79eY50Law45SfE6fD+dOcFZBHd/nu/z5UCvUF9tP7lRtJrVsQTEaezb4VJcTXMvVeNVOzxyJHMd41HMcqJWxpA5wPfA+dHXcOCOsPV390VmtUsZcUusBvAcPjjcWAzaaFSeye4if5HlTu3xBzHU8zOn8qTtgzbLNupCye7ffw1/+6EvY/WEH7R+U1Rqa1NoEGpSa0s2O4ulkSzakGFG5gToKpHFOmF7E3bdsdS0blsFBuwziQ55gjlQxktmYknK+p+w1AWbcXbf21/iFNUsJTpqzHUgXHdvGOtZyAecK6O9OcRaVLTn0iHKBIBZc0RBO4nvq2Lxc3wGFyRyymIPkNjXNsDa61n7Vv71rbg+Le3iFyMQGPWHIjU6j2U7VwVNruoAIF/GLsXIsDOnrxO6PXJ89aJwF4tcJYbiZjn1j7QN6q3Aek1vEgDsXI1U8/snnVn4eCMxPZyHbkMpLHz3rCxlHquywsYbCOxfUmLMAthOyWuHv7I9g3p7obOwHWEfCkeBxVoCLdvu1cyfdsPZT1mm0M0SXHdtQcYDbW/n+BpC4MjPYEeQ9TrA8Mr+nctOUOcvlygUO1s+mZvVIA93hU+EssLzsdi5y6g6SYjw91QG39OzaQQvsjv7qoSMx1Hyy+U5Nj8/s+Eg4xi7i3sqjqZU3WRqNdajs3CeQHkKk4zcui91M2TKuwkTGvKo7blu1/n7qaRfhLYDbgdYrWe1Rrk78RcTzHE6Zo5wRz29386m4RxFrYYAKZynUedRY9CIkyPiNv5VpgRv5D+dKoAalm7vsYcsVoBlPPbxHu0cW+O3BuFOvdHso1ePoYGQqTudCB/KkmSsyU01CmeEVXE1V4xzf4qBoIOnf/KlLXy2hCjyUCfdWmSt7aV1aaptKvWaodYu4oOqapOM7Zq88WHVNUbGds0alFa86Vlr0WyeW2/h51NZVZ60x4U7t3gEAt5QvifxpWpVK7CO0aIqXubSu5a8y0+/oxGkwdTOhED/ACaCv8MjUMD56fyri11Okj4V1F94vijLWPI3k+78Kga3FeZaIQG3gVdk2k17ilwqwnQg8uXnSnFdIbaYj0Cgm5mCtoRl9IRBZm36usCfZTEJ94++q9awebiV18v9sOtB1yKBpy5cqvSp0+1fgCfON0qjkaniBHfSBAMNf1ki3p4HXu2351QMPYnz1n411LinDjes3bSgJnyrJ5dnkJqlYrACxee2IOQgZo1Mqp2JI3amMBXARl47+VobEoRY8JBYs6TTfBWYUfZHyocWzlYnWBRVzELbtySFAUSTtt41aq5ZrCK6WhWHWbqj3+SieXkKJxfEVt5VB9I5XsAyRMasfVH2qRJjrjNmtzaUggMR1yDpKq36Pbc6+Aqa0VTqqCTpoJZjImTzO+599ANLUFvp+ff0hVq5Vssme0zkZzp1YQdkaA7etvufcKEuLqT9o/AmjsHezaxHWiDE9U5TsT9WoWTq7eqd/snkPxroe1x3StiTfvir0BJaB6r/ABUgeW9BNZAYHMCZkBddtdW25cppvdUnNO0HTYa6bDTnSrErGv2vgjH5U0zEo/hIlsy+MAwuCOa2VIaChMbiCN1OseIkeNA4FPpk8z/CaZWrUOngyfxCo8LfJuLnAbfrHRuyfWG/7WatHMwVhv2fz74SgsSPGIMKCM5BIPo2g+1atfRbp2bdtxiespi3m59ZHjN4QkT4zSW1gg2f0bSSjDK3Vblt6rbd8+FLbmFYWbi5WzB7bEZTIAW6CSOQ1G/fR61OliQVfmO4icW62I751bh3FFYA2kRQdiNSf2jT4t9Es75xXDOj/Su9g3m2ZQ9pDqD5dxrrfAOlljGWlyNFwOM1tu0PH9YeVed6V6PqYcZgLrz3+sYwTduzH0HvyhOBsMLzsQYLsRzkSY8ah9GfTs3Ihfh391ScNRhdcsCBnaJHKTG9Ri2fTs3IgQfIa+VIEnOdR8ssFHV/Kfn9nbaDcba76bqF8uVNpiee2k1pZJM5p/z51tx67cF/qlguRNiY8fCtcOxbfWmlQmkug2i1ZwKrdphr74zbG2ioGpI7jy22rThvPyFb42xlA1Mdx+VecL3P2R8KTXSp9PsYdu1Qvvv3cRDctZlqUJU1nAM3KPPSmy4G8QVSxsBBMtbW1pqvBxGrGfAe6i8OuQBQmkdZuZNAbEC2msbTCMT2tJT+LjqmqFje2a6R0ktKAY08P87VzjGds03Qa4vEcUuU2nU8tZlqXLWZaWzS8jUkbEjy0r1nJ3Nb5amtYaeYFcJA1MuoZuyIJlrMtNBgFABknXfQDyqS46FYYLHLLy8KH13KMDCm3aIEU206y6T1l079R30r4TanEZvr3nI8AJ/lTd4BBBgSNdOR91J+GODdtGOrDGRPPxHnTC6q3hJR0sO+W5wNZb1h3L9X2/GqTxK0DibxBEekgazsFHnyq0LfA2U9rujbxMd1Vy7rduN33m+DR8qHhAUJPdHMUwKjxkWIEI3lQd+z6RkIXNlBg6QrHKBqdJ0O0nenFnhudVZzo0HLyjcabHQc5o5bSqxHMAAczz2G8eWlM9bkNxvFhQzDWKLHDGbtHbSBKjv1PaPa5ZaMwuCULtpJ02G/Mc/bNGWlJJgR1ueuwA2H415Yw4yAnXSdffttQ2qkw6oF2ETYcgFo782niin75qZl6p8v5VriCM+4j0SnfuDg+ew2rZW0Ps+8e37qKTx7osVs3nBbiaHyH8S0q4jhyF1gaPoSAf0T8t4p7eUwfZtpzHt+NJ+JWur7H/6T1csxRpxLBlgb4chlkessdx6w2OxoHDp9Ivk38DU2YENoY1E+OvPvoa3lLiVgw2q6eo267H2Za0c7Wa/L8yqgaRElvt/Yb5U26Euxv5SzQFOXWcvgJ2HhUC4KS2QhpVgBs37p39hNF9CrBGLKmQcjSNQRTGIdWpP4TtMEERrxfoZYvs0pkaAc9uFMme0nZbbzqm4voXisM4uWT6QKZzJoygH1k39011cWyGPPRfA7t7D8KjZVKtO/WidDz2/lWXSx9WmMt7jkdYyaSnWecHvlnZs0rnfKZkRJiDt3VqoPp2+qQsd23LlXrYQhgykhjMkQCdJE6ZX/AGgagwd5mvOG5GO7bSYkj41nMpLM62tllSAiBST815pxzGul/KrZVyIYERrM8q0sXC28n3VJxvHOl4KphcimIHOZ3qOxcLb/AAFGRPgqcg234/aLV3+Kwznf3xm2NtkKDJI7j5VnCe0fs/cRXuMtEIDmJEjQ8tDzrODdv9k/xCktn+nrD70L77+kaZalt3yOdZlrMtHJB3iSsV1EkOOfYGB/nnUS3G+sffXuWtlWq2UcJbrGY6mJeN7Guf43tmuh8bHVNc8x3bNNUNotiZ17LWZa3NC4rGZFLATEaHxYD50iW1A5xtKTPcjYSfLWRQi8WWYKkdbLoZ1iecVLb4lbInNEgHUEaEwPDerEMNwZwLyI+v5k0VmWg/6QYlsqqQGKg5jrlMHZTznnyqP8+uMphUE5gDmJgglZ7PhNWCNLdU54SXiOJW2ksyqPEheR7yKAtcess0JcRjmGz5th+rNV7i3RB7qLmvCUUyxUsWjUkkmt+C9EGswfSBtjGQj+9WgtCgEuX18JEaui2CfzLFe44idpgNSdmPf+rSxMYroXXUF7jA7T12OxE1rxHhDvEuBLAdk+sY+tW2G4GyW1t+kBAnXJvJJ+t41wLSVbg6y96z/OJY7eFIFpSYgbDTspGp35+FB43jdjDB2YnfRUUsToBy03nciiMFcLXPpSpAViJBGuZe9iPhSvGYG5fxFwC2xt9XI8AKSpaYJIneKQW2a1TaPtfLdRHGFLNbzaKDLRudST5A++vfzUC1rrCc9dl7thUlu23oOQ6k6a8p3MD4GpcVhBkaZbQ7mfDbb4ULNrCZYi40BmSCOw6mPDLH3mhrZ0PkP4lpp0nAypBEh4ieTA+7silFs9Vte7bX119nxp2k16fvnEay2eTnUe35H8KWcWTQftfwNTBW09o38m5D8aG4ks5PE9w7o+dWYkAwajUQS/b19o++glt9YeTfwNTe+uo05jw5+74UGbIneNG3H6jcxPxinVqaG/L8yoG0SG32vstTLoYS2KClmICNGp08u4eFRXMKwkxpB1Go27xpRPQy1ONA1HUfbwFMV3DUXPdLUrhlEuotsHOzdVd9Du3MafAVA15ZZGjMcxCyCxAiTl3Ik8pph6Ng52bqjfTm3MafCqh0yw5N1SAQQH9kG2eXnWFRHWOFvHn7IvLEqTkyt7Dr6p9opZYxDekclWKFiVgSPHuO80r6FcVv3sTft3bhcW2BtyASoJuAjNEkaDQ09t4Z47S7n1D3n9ej1aXVOab2O386wZ7QBXSC8S4i5uAJbJXKO0kmRo2pMxqPfUa3TuyMvOQjcvKimw9z0i6p2X9Q96fr1M+GuEESmoI7Lc/wBquAUwoFoNkZiSSYvxDEoILttp6N+4+H+ZrbhF7Lc6wYdU7q3M6cvA+6jMJbc20PU7KnY9w8awW39L6mqePJv/AOqEaa3JlsvYyw389twDmGsx36GDpvvWy4leZidBMCdJ09lI7yxchjBDNoBO+VtzEdqiMZ6k6dbkJ9XxIiqsmq2O/wDcVyKCwI2HPwj383MTBI7xr91ahaQ39MQSLgUwv11PZHMCKMxWJcKvWM5oJmZEHvrhQgDXfylQFJ0v94PxwdU1zrHds1fuI3CVbWdB8ZmqFj+2aZw+0UxIsZ1u+aC4j+ib9n+NaOxI19lA8R/RN+z/ABrWUv8AtHiJvqLYc+BgHr/70+/Ka0tjqjUdm3/1PGt46+/9qe/6p0rS0Oqu3Zt8xyuVr37+Uwrd0P4fgJQGX1ZzoxA6zseR8aovD8VffX012CSQA7AAFiRsfGr/AGLNpcMGOWRbzHUb5cx51TeCBAiSToq+o/cO5aNhH0ckX29ZpVBlCjuhpwzQma5dIZ1UzduarDFh2uYU0TiEA2a5/wAW5/iofH8STPaALQGZuw/K2y/V72obEcSU7Zv3H/w0VUZiDFWe0hVma44z3CAyx9I+nVBMdbvaicThos3Gl5CNHXfeDHrd9D8Lur1zD6u21tztC8l/VpjiMShUJDDM9tSSjqIa4oMllAGhO9XqGxsBKLc8ZZuD2LaXm7IhFHedWbbnPUobiXTK3hwFFu5ceQNAFUM0NqWM7MDoDTDhl+2jXikdlOwJ2DNrlH61Vyxwm9cFxrlll+kuMubKJUEhPWnVQp2rEGRqhNTa3pNg5lUZecthsv6ASQvUUQNdwBuY+6psVhBlMyZKjU6asBsNOfdW1/MVAlQJQQAT6w5mPurMTakLLMesvOPWB9WO6lATpGbCLelWHAwp0AyvbI5euBp+9VXtt1T5r9/8quXHcKhwt6FEhGMxJ6ozDXflVKtaqY16y7eTn5Vp4M3pEd/4mbixaoD3QlW09o+5qgxrda39r+8g+dSDYTpqdzGwH40Pim69vX4H/aWvCi1CLHxi6A3HhCsQm3mKEe3r7G/hNH3DIHmP861Det/P7jV1ffwnADp4xbgcMGxNlWAINxQQeYnY1dLPRq1bvrcthkaHGhkagfWBPxqqYO3/AFmx/wCqn310G5hyHSGI7W/W5eOvxpfH1CHAB3H5juEUFT4wf0bC5ybq/Z5+0fdVb6T4cs2xBh/us91Wwq4ubK3UO3V5jkZ++q/0hE3BIInOIMfVtd091KYZ/iCGxA+GZXOhwP5/fBO4mdAdLkbxJ7XOrRawrEH6Ru0/JOTsPq0i6Oof6QYEmCp5/wDmJsdxUWLxl9bl0LfuKBdvAABCABcYDtIT7zWlWU1axy2Gg+3hFQ4SmCeZj67hG9Jb+kPrjsr3A93hRK4N/wDaf8q1T/6Uv57c37naI7Nr6jf+X4U3s4m8f9Yufu2f/wBdDqYZ14j35SLXQ84ywOGf0Sdf1R6g5CO+sfDOLqdcaq47Hih+t4VWU4nilt6Xm0Z17Fv1XZfqeFa8F47ibmNs27l2VYuNEtgz6NiNcveoq37WpZnBFhc+9JZaimw1jPiClcTBMnQzEbhRtJ+rU3EDqn2v7te8Zs5MUsy2a2sM2hEMwIhQBzG9ZjjGTQHrc5+rygihX/1++Birjt1NeH4guNP9YPkn8IozGdhPtj7jQ+LuL6cgprC6hiPVHLUUTjYyJv2hGvgfCik6Jpyi4HaOsG4js3kvzqhY/tmr5j5hp7l+dUPHds1zD8YHE8J13Fb+ygOIj6Jv2fD1176YYzteyl3Ev0Tfs/xrWQn+0eInobfAPgYCB1/96T/ymoWkW9jpbT4OamHb/wB6f4TQ7j6PTnbtjTxuR862hf7Tz+m0ecaNpcDdC5MwssogDcplHLvNLICCBTrpVjicK6hGGY21kxHWuKNYaY1qo4q/d77f7rf4qDg1Lprz/E1cUQpA7pDjb83l8Ec+8oPka2w9mTS+2lxrxMpoi+qfWZv1v1acWLNxRM29New3L9utR7ILTO3M24QgFoH6xdv3nY/Opg03rAgn6ZDAEnqS+w+zQOB9KLNvrJ2F9RuYB+v40XwVn/PLMw8G40KMp0tssyzxHXpaoNGa/Aw1PV1HeJYkxg/rE5hLRBUzAtWxrppqTQWM6a2Cy2kW4zXCAvVyjXXUsQdvA1pxTGkYfEFVYuWukKAWMqxUAZZBPUFK8DgZ9C5RgUyDVWUmIHrAcp37qzkpoQS/LTxtNJnYEAS4Yi65y9kdYd7ba+HdXt6SVlz2uQA2Vj4n40JcvsSnVA15t+q3cDXr3WzLqo1PIn1T4jvoGSFzQu/YVkZTJzKRqSdxGxMc6olm6Ta1JMlNz+o/KrqCfrH2AD7wapJTKrD6t0r+7nFO4RdCD3feJ4onQjvk6HQebf3KhxDfSW/I/wDUtVsDov7X92orhm6nkf40/Cmag7Pn6xRfm8vSMydvMfca2vLsfH5GoZ28/kamc7faHzqjDedXhB7QP5xY1P6ZPPnz3q6XGbMkNPa7QB5eEVT3WL1iP9snzqyvdbMvZO/ePVPnSuKW7C3KPYZuyb84YcQwcSoPVOx8RyaPvpH0kuEspgjU7/ZX8KZfnBziVPZbYg818QaTdJCXy5VYw31T9U0LDp8QQldr0zB8CP64s7MCI/aU/Kh8TY697/1rvj65PPzqZG+ltT9Ygg/YY6g+VQ3MGjXb/aH0r6B3UcjsrAc6eQ9u/dEn1pAd8T41crWz+uPirD500wt+l/FeHKMvb/SIO253Mc28a0tYcA6l/wDiP/irQIDrExoY1w1oMj+Fy78XLfOgMJhsuMw51H0qiRoetK/3ql4Zh1JuCbnb/wBpcG6IeTeNS4rhyo9t+uQLto6u509Is7t3UDNlzLzBjKHYx90mw2S9ZMsZVx1jPZK7fvULxA6p9r+7RnSHDKjWSqxq6mddwD60x2aDxpjJt2uYB9XlO1ZtMnLT8/WXrAdZU8PxBcaf6wfJf4RRmM7Cfb+RofGXYvwUU6Lqc0nQcwwFE409RNPXHs0NGzXVLd0UAGY6wfHrIaO5fnVD4ihFwggg9x0roRMPrr2NtO/aTvVH6TNOKc/Z7vqjaDEd3hVaDdoiVxK9kGdSxva9n40v4iYtNGnZ/jWmWP7Q8vxpfjFlCO+PgQflWK1ZKJ6xzYDUzebSifCLw3X/AN7HsynvqO1JCaA/oe4T9KCdY02otbAmf1sw30O3f3VC1gqUgjdRMEjqlm2n50fC9M4PFP1dJteGlr8ZiqjAi54ybpNjHNpAVABu2/Wnsy+0fqVXXbMaYdJizC0rlWBcmMp9VGGssfrUFheF2/qJ+6PwrfwyhKd4XEks9pvw2x9Jc8Mg9y5v79F8Su5bL+CN/CaGweBt/STbT9IwHVGyhV7u9TQ3FsJb9E0IgJgdkeswXu8avozjygdhCzooHcAPcIojo4WOMBUA5bVzckdprY5A+NKb2Ft/UT90fhWnBsebWJYWgqkooJy6donYROwqz0i1NgOU4tVabBm2Es+Dxcoh16zu2gJ7TO+hjxFE3MRJXqtv3dynvrnnGOkOItRbS5lVBAIVZ0ETJG/lSP8Apm/cYZ71xvNz90xXU6Md+0SBDfv0IuoM6/cxJDLp37kDu8fGo7mPAZZKDRt3+z3CqbwS6ukke0j500x/ELQ/tbf76/jS7YTK2WC/yLHZY7ucdtDe7bHvP3UjxF5TmI6wa6WBByg5kDAgEEx16r2Nx9s/2iH9tfxpttatHvRW/wDbtL/do/7Vadjc6wn7hqqkkbQv0ohdBz3k845Ed1RM/wBIug28eZPjPKvGbRPs/wB9/wAKjDfSexfj6T8KE6jL5+s4ra+XpGYbbb49x7zUjN2dPWHPwPhQytt/nkakZuz9r5GqOm86G2kuJfr2TGvprfzp418yvVPPYg8j41T+lJ/q4/8AUt/fS/h/KrjC9Yua+07+66oWtL+2K640YdVuR717prz85XOZYjReZXm1I8Ex7z7zSvivF71skpcYe47eYPeaCmELtlBnP8knEGWk5Sk5gxGaJykjUzBiRI8edK9r16Bp6U7eKIapg6d4kSp9G417Sa676qR30Zwziq4i6xeymZzOmw6oWAP2Z9tNLgKlK5bbu9iSti6bKDeWTiluUBja5a/6ij50JiLBHKh76WCGUIodShIjkLiyfEcvbRuJ4Pa5W191RTk0MFcMLiDcNude59pT70UfKmXETOHuabKW/d1+VV9cBbF1xkWIQ7d+YfKjnwFo23+jWcjRoN8pirVFFwR3SyNwll4xatjIVCg+k5RsVavC0moCyFUKhQYDSFA3G8jzPvqS3dEbA18r/UfSedxhaZ+Q6nv8uXHvhajq1Qm8myg7iaix/ZWOTj7jUlu+rbkCOdQ3MQQYHfqeVZPRnSlbB1Qw1HEe9jOVCgXNeY/b8sh3A2knU6DQVRukjTiXgQOrA0iMoiMpIiIiDtFXdu0cpI2grvoDMc9p2nyNUbpCf6w/WdttXkk6CZkA+A0GkV9TwbiqQ68ReBxR+GPH0nVuIdoeX40oe9mPdHtpzx0gWWMAnQDYHfl31Vi5nUxXz/8AUOJYMKA2IufSNYzE5LU4zWO/4VpiHyjX2fypfdxSEGHKuo0HI/Cofz/MSJJjmdY768wuZO0u8SfGKBYeVvWbY7CG5ctkORCuYZQ3aKDkV+dbrhnX+0X/AITE+4XKjuXwImTp2geR7/CrTwBUFlTzIknmSfGvonR36getSWlbtAak2sZo4BFxRYsNrX85U8NhXllFxdGLa2yCc5LHQvtJis4slvZZgQWLaBSpzSdoAinvHrQkMujLJBHgCSD4GK5v+WzD/wBStPmKkXcmXNGcOpJkA9aMi+Uml8X0tWr4inR+U33H4/ubK0qWEaxTMHHHhLBw3CjE2lu276sjTBFs6wxXm/hUON6NNbFy+MQVKoTpbEdRSebGq7+RvEB8HdRv7O5I1I0dQSBryKk+2rdxtkGGuxqcpAAYknNpAE6nWvbYXGGt8rcbEWGkxKlGkCVtKK+JZjJxNgnvKWj/ABVoDdO14ea2rMHyIWmtzG2/Ww10edkH7iaUXwHvKEEA5yFIAjUASp0nXavQLlO4iBpAaAD6D8THt3Y/Tv8Au21+5a8PDMRyv3fYw+QqQW1Vj6SAkgHQAZQ0NOUa6g034bwLB4hotqjRGbKToD7fOqYirRwyGpUsANSeH3Eire59BFNno/jWjLcxBnY5jHv2pthLuJtnJic5yKqoSk6AkGSi9bl1jv31f8Lh8qKoGgAA8gIHwrXifD1vWmtPIDcwYII1BBHca+bJ+uA1az0QEvuL5gL7693CGFJsu/8AEqLcVt9XU6LB6j75nP1fEVvhMUru2UzHoxsRyvHn5UHjeiORoF2/GsEXCff47VvwnBmyzjO7SbZliZ7N7Se6vb9ZQr0Vq0WuCQR9fCRBue70jtDqPb9xqR2iCdADudOR50Ot0zuefM0Dx+x6SyEkjNcQSN9+XuquQs1jILaTOleKDYcKjIzG4kCZ5nkpB9xqp5cUNhb/APdH/wAlNV6LR/a3vYYrc9HxzvX/APiEVo0giC17/USpUmK0x2NXbL+/fH/yVh4hiG7a2z4G5e+bGmJ4LbG9+7/xqX4q0EaEYuJEksWMQJ6wNHRUY6QTpbcSBidzYt+y9c+a014Hbu9u3ZRYMQ11vD/y/HvpW8i4VbQZTIkx2onUkjSrDwjC2IbJlcZtyc+sDSTNVq2C6X+8oaakWYff8ycYW8Gu3bgRZtkQrFtcytzUfVq1EzNVzF4K36G59GkhGPZG4B8KaWsDZ/2Vv9xfwrMq9qxMMihRYbQXEoPTNt+jX4M/41lm6NRI/wDupr3DrfphFtINttMi7q6eH61D3sEqnRVHkAKFVqstImmuZraDa/nK1Cyi6i8PwM+itzpFtBG2oUTPtqVcRl1EkjlS8YksmYMsQwjMBGUmZB8oqXB8NvvcZAvXt5SysQCM46rEEyR4juNfG8XgMW1Znq0yCxJtY7nWJWrMbohv4Te/jrZhlXK0NmHjy8PhW+ExMgEzE/586U3EIJB31n2GD8Qalwd2D38/bSfV2bWK9c5e7D0jTHXyDMkbjMNSJEaa/OqbxPW4dWJ5lhB+81bQ5LrAPaHx8Z3HnVY48xN9id+rOhGoUDQHWPOvpnQYIpzQe7JfvnQeK8CxHpCyn0oJJEkApI1gHQDQbUixti+mXOjKCQoJGmYmBqNNW2neRXS4qHF4NLqNbdQyMCGB5g1h4joajVYuCbnzms/RdKo1yzDnr+ZzLiOFuWyouqUMaT3TBPvoa3cjyOhp9xbHXEyYK517ov2DZdtPS2c+YZ2gwwKBWMa7wasZ6OrefPfS2DEBLcxruXeFLnu0AGu9ZZ6JzkikdufDncxbEfp9kGZH8L8vL8SjHFE6KCZjTf2UdYx74a3LOgXuc5QPAHmfCrXieGYPDW7lx0QKoZ2zQ0BRJjN4A6V8v8a6VXMRjziP0cMfRKnVFoDsBYiCNJbmZNa2B6IpUFLVbljy0A/Mb6MwlXCOXzanQjhOy3emGfEjDqjm6QCcyXAqgjMJARngiD2YI5gHXkHT3H4q7i2GJIJRmtoidlcpg5VOuuhk6nTyro/D+nvpuHl4VMbhr9u6WA1u5uoXJ3IZeqw2gAbRFL6S8Xs4jjQeAbT4i07g6DKVt51Y+1gfI05h8FTpuCBdtrnebtWmSgxDa7jwI5ctJZvye4tcNhvQpZfEXmJa4LQLBSwAyu56ikAAb99W4WsdcHVwmHt7fpXznTUaW1I3HfUlvp3hLSBLZsoq7KuUAeQFDX/yn2R/ap769RSwTUr9XTtffvPMzELpckce6VnpN0xxuEum2Thswiclo6SJiWPKfvq18M4Pj7tm3d/Obam4iPAw66Z1DRJbXeuP9IeKG/ea4zBmaWMEGCxJj4n31fuC/lBa3ZW3cYsVAC5VnqhQBtpOhHsFaNSicqikBfjpeWIIW7cPWWl+jWP5YpG8Hw6x8DVXXpTibWKuYc2Eu3EzZzZSCQkSYiTEijh+URj2bV9vJD+NVrh/E8Tb4hcxS4e8S4ueowjOwOpjwriYZ2VhVVTpoNBrB5hwvLJw/pgLjEq58bbASvLQQCPaTT+zxwOMsj+E/HSuZ9IcPjMTdN4WLguMwaYy5YEASYnlVxwOBZrakgZoE6ga89zWHi/0/wBH4pbtTyHmun9H6S9SguwO/KHcW4TZvqouyMpJUgkRm3mPIe6lVvBJYuMqByGKsBDvEBwQCAYAkaHvpiuBOuq6iJzCfeN6kxXC7FwKLlrMQIkXriz4kKI+FA6N6OxPR9QUxWz0dezxBve44b98STDVEa1xlt5wVbx+pc9qlf44oTicXVVHhFzqWJuW1MLO0MTO1EN0UwXOwx87zH71rMN0Zw57GDLjkQrsD7dQa9KHQa6/x/8AUMKNvf8AUUPwjADtXVPneB+41E2G4YN2tn9p2+6auGH6J/VwQHmij+KmVnolc5WUX2oPurjY1F3c/UQook8Jz0Nw7kgbyt3D8qzDWrbXHFpCFNt8q5SpzBAdFOup99dPt9E7neg9pPyobBcKRLjXAFZ5K5/Berp3DSgP0rTQGxJNtNf6kODZ+6V290MD4n0txiEKAC0ol2kyZ5KvKT8KZjgUElLaoDy7XvOg+HtNPLGdJyncyZCkk+JiTUjYi5Eafuj5GsKrja1TdjbkI9Tw1NBtEK8PMdYAqVbTKBPUYj7hXiYK7A1/5R+NOsTcZlykAD9VYOxHeeR7q0wnESw0UCIHWtsp2+3S/WPzP1herXkIpFi4GB6pI70A0JBIkGQDA1ry9hcy9Wcw3QxmJ7hsCTyjflOoD25fJEFE9zAjxBkwaU8TwV+49lluqmTMLgKEi6jFZBHIjLy5mdIolPEVKZuDKPQRxYiLeHW/oWBUg5rogjXV2ifYRVr4vgXa3bxNj9PaQEDldQgF7Td4O47jVf4vw+9cP0bhTp9JEtE7MGYK3dJB589SzwnGcVbRVyW2CgKORhRAkhiJ07qJjKy4lddD72laFNqJuINwvjJxWOa7h0V1/N7asHbJkLOzEGFaSDpoPGnmH6NWpL3FVnYyYBVR4Ks7eJ1O9VzotOEu32a2xW8QQEAOSGcxqRI60eyrlg+J27s5SZG6sCp9x3HiKyKNAMt6wubneHxKU6hsFBAtuIh4lh0tLCgKB7deRbv1iudcfvB8Q7DYx47AA6nfWum8ZHWHn92+/hXM+kE/nDT4c/AeA+6vRYMAaDlPPY4ZVsOc7HxbjFnDW/SX7i212BO5PcoGrHwFVlvyih/+z4e7cH136i+yAZ9sUv6QcUw1/HqGDxbVlF7RlRtTHo4My2XrCCfYDUWIx2FFsvcuKIWSGLGNNoG+umlSjh0C3qA3/ibTOb9meY+9exF+1euZbb2uxkG2s6klw3uotsSzdt7z+BuQPcoA+FUH/SLEYh8uGtwoEgsudso9YrOS2vn7zW74zH2BnuIroNScqgRJH6SwxC6giTppUWrhabdkW8B7MjLVYamMPyg8YRcBcC5RnKroZ0nMfeFj21wpjzr6U6PY7D4i0brMAV0ZbhAZGjRHOgYHk2k+w1y38r1mwLlk2rSW2bOWKsjSBlADejJBMkmSZpHGOWqjKCVtvD0aQFMknXlKVw3HlHUkmNj4r3H2gH2VYfyf8IXF41nurnRFZ2XTUsYUGSNBM+wVT66x+RXB4RFu4nEXgjEm0tswAQMjlzOszoPbXMOPiA2v4S1Sq3VdXfS9/My0p0awg2w1v2ra+bVtd4fZtoSmGtsRsq+hBM+Mxp51ZDx3hg/tV99ef6TcN5PPkCfuFbfXP/y30mflX/qVvh4LQWs27R63VziY0AJyAjmaYgfYH7TH+5R/+lOAzyFuEZY0tvvI/VqQ9LcHys3j/u2/CumrUJ+QyZV/6i0z+r+65/CtWUwYImDH0TGDGhMtqAeXxFMj0xw3LDXj+zH3mob/AE4tBTGFccgWKgSdp601zNVP/gfqJ0KnOKMNgr6Sbt9TmiALYQJz5sSWjl7T4ni0ANHcAdyDb2rVV4p0nvYq6beE6gE5rogO2XV2DnSzbGpLaecQKA/0Yk3JxS57cG4S12FDBWBNwjUZXU5gCI8qUqY9VPahf215f7GCDjq3WMbxlEeYy6VMOEfrP+8flFc4TjWLwV5RduXGQROoZsjbNbua50I1GsGNgdReEw+IdQ358mRgGUgXDKnVT+kXlRErhxcNb6+glGpZeF4Zi+BsbbBMxaOrLNv7THfvT/oJZupgwl8zdD3C0tnMO7MpJk8jVPfhk9vGk/ZtA/xu1M+iPDwMWpt3b1wKG9KSEVBKnKrZFGYyQcsnaaXxFJal6mY6DkbQ1OqVXq8uhN++X+KyK2FZWbDWkV1CVIBgkGD3HkfZXMH4pcsgi8j22WcwOZRpqSsEAjc6V1G6CQYMHka5X+UjoljMSiqHJVbgfmYIDAERz61cklT/APyTi7zkYe0Mo5u5nvEkuqgka5RJim/BOnj3Lhs3le1dAkDMCrCJ0kHlqIJBGxqtcJxAwhe1is1pi7OLhBhwxzSCEbrEjKZ9U94ipfzS5jMSLtmzcNtUCI2qkkszMUMA5BnKiRMb61awtJL6eNH6zf8AL/hrb+m2+sf+X8KSYboviY62GuH/AHlz5GjU6MXf+73x5O/zmqyQ7+m37z7hXn9Nv3n3ChD0Wu8rOJ/e/FKHvdG8QNrWJ/5T/cqSRovGnnfl3AfOqn0l/KRfS76DDAM40ZiubrROVVBiQNSToKmxGBxaf2d32hfwFVZMI+GxJvXLdzK2bOxE5WZg0nKDCkqAdCYJiagGsnCNbX5QuIYcq2JRblsmCQqA7T1WtsVzRrlbcDTvq7YXpQXu2vzdGuXDlZQBurd8TlEEEk7VReK8Rt4lFs2A94l0LsASAqsHMyi9aeoN+rvqYrq3RLi+HtoUtYW7ZDGSO0NoAkmQAAAByqOitoZ1WK6iHccQEwYidZMfGuZccthb7ARGnf3fA107jFyYI7x4VzPpFpiHHdA58gN51mtfBnXynnukRp5y0dJ+C2LOOBbDKyXsxDZVg3NWZZJEExOuuvOqf0w4hh2t27Vi16MXHBueKoNBuebT7BXU+mXC7WIVRctO7WyTbZbjWipMSQUM8hvXJOLdEbwaVzECSodg2UnnIVSdhvNAOJVqViTe1u6bS08rX0jPhVgr6NPRl7XoBduqr2h6Y3rbZ1ZWdW7AKLI0GcidqExuNNnCi5Ze2n5uEQ3HZ7tv0d4uU+iRWLMUAGdzliYAJFR2rzW1VbueyygIl5U9IPRyzGzcWQWWXYgqZG0EblvxtTfW6HN90Dpat20dFKMVhbpuCYGUSEGozDZqyrHNe0YvpFWMPoMayWh1LhAFuJ6rqt1FjnlLQO4VWPyjK02c1spo8SmSdV98fOn+M6P467iBfVijhi8/rHcxyiAAOQAqDjvQri2LKLdYXFXVWdwMs76HrDbl4VpLiAMOaR3vAkHMDOaiup9EsDiEwdoJZukMM8hNDnMggzqIil2I/IxiQoKXbTNHWBzKAfAwZ9sVb+D/AJNeLNZTPj3taQEViQqjRQIgbRtUweIWgxYi8lRSwsJF6HGcrF/90D+9Xv5pjj/q9/3L/ipoPyR8RO/FLvvf8aw/kYx3/it395/8VaJ6WHBff1guqMV/0Vjif+z3uf1f8VZ/QuO/7vc9pUfOjbv5F8d/4ldP7T/4qAxH5HMcP9ec/tP+Nc/y3/r7+s71Rnv9B43/AGJHm4/CheIcJxa22LIoABP6SdgToI3oa/8Akpxy/wCsuf2m/GgMR+T3HAEG85HMZjU/yoIIK+/rOdU0N4AinCPDKpL4dWLJ6QZHNxYIBEKbpST4Ac6s+JJDFnKehHorT3TaDoEkOrMLjsWuKzBc0tlJXQiqlwDgeMwZ0AYaiCJBB7SsOamAeRB1BpoT1Bb/ADW9lAI9H6dmttm0hs1s3IAgABxAA10mvPsDmuI3cWgPFbDpg0F4XQ4u38jXri3Xe2yq7PnTQp6QiN9c2vIA8Mxt8qqC4qqNASzbb7LHf301x/BcVjGlxlGwUaBVBnKokwJ1JJJJ1Jp9wL8m5ESCaYpVmpbShAM04H0cs3SPT4i8/wCqkIPe2dvcRXUejfCcNh7RXDLCk5mksxZoAlixJOgFLuFdE1tgdUVZLFoKIAiuvXqVNGMgUDYSSsrKyhS0ysrKypJIbuCtt2kQ+ag/fW9uyq9kAeQit6ypJMrKysqSTKysrKkkwiomwqHdVPsFS1lSSDrw60NraDyUD5VILCgaKB5CpK8bapOSt8b7Q8x99cz6RKBiGgk6D1csabAd3dXTON7/ABgc41geOlcx4/8Ap20js6bR1RIjl5cq1sHv5TA6Q2852xt6UcXrKysib8rOL7LUP0d9asrKk7Ljw+teP+p7flWVlScidNx5j76ulZWV2SZXorKypJPDUb1lZXJIPepbiqysrhkinFUvfevayrSQ/Ab1a8DtXlZXJIVWCsrKkk9rKysrs7MrKysqSTKysrKkkysrKypJMrKysqSTKysrKkkyvG2rKypJKt0k7JrluP7ZrKytjB7TznSO8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8438" name="Picture 6" descr="http://www.google.com.mx/url?source=imglanding&amp;ct=img&amp;q=http://www.tudecide.com/wordpress/wp-content/uploads/2010/07/empresas_grandes_clasificacion_tu_decide_10_07_02.jpg&amp;sa=X&amp;ei=5yi-UM3jJoXo2gXYj4FA&amp;ved=0CAsQ8wc&amp;usg=AFQjCNFXJoqNWYhBvQtK010DkqerMpdxs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149080"/>
            <a:ext cx="5256584" cy="2542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 build="p" autoUpdateAnimBg="0"/>
      <p:bldP spid="5837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://www.google.com.mx/url?source=imglanding&amp;ct=img&amp;q=http://www.cafejurado.com/images/instalaciones.jpg&amp;sa=X&amp;ei=NCq-UNjNEoXM2gXbl4GAAQ&amp;ved=0CAsQ8wc&amp;usg=AFQjCNGG7tg82fqJmo8T1JyWKyGzMhjLs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51907">
            <a:off x="2216674" y="3213887"/>
            <a:ext cx="4057678" cy="2687843"/>
          </a:xfrm>
          <a:prstGeom prst="rect">
            <a:avLst/>
          </a:prstGeom>
          <a:noFill/>
        </p:spPr>
      </p:pic>
      <p:pic>
        <p:nvPicPr>
          <p:cNvPr id="32782" name="Picture 14" descr="http://www.google.com.mx/url?source=imglanding&amp;ct=img&amp;q=https://enciclopediadecolombia.wikispaces.com/file/view/signo-pesos-dorado-listo.jpg/249689664/signo-pesos-dorado-listo.jpg&amp;sa=X&amp;ei=3i6-UJ2_C6WE2gWq3oGwAw&amp;ved=0CAwQ8wc&amp;usg=AFQjCNEj21bI0IIUVg0MJv79fnRM5ljBU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6"/>
            <a:ext cx="1403648" cy="1052736"/>
          </a:xfrm>
          <a:prstGeom prst="rect">
            <a:avLst/>
          </a:prstGeom>
          <a:noFill/>
        </p:spPr>
      </p:pic>
      <p:pic>
        <p:nvPicPr>
          <p:cNvPr id="32786" name="Picture 18" descr="http://t3.gstatic.com/images?q=tbn:ANd9GcTSxm0qM1yG2_FCgsHo4fqFYDoPif2F8ag_RHG8ypnOfN6UMSd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060848"/>
            <a:ext cx="1295400" cy="981076"/>
          </a:xfrm>
          <a:prstGeom prst="rect">
            <a:avLst/>
          </a:prstGeom>
          <a:noFill/>
        </p:spPr>
      </p:pic>
      <p:pic>
        <p:nvPicPr>
          <p:cNvPr id="32770" name="Picture 2" descr="http://www.google.com.mx/url?source=imglanding&amp;ct=img&amp;q=http://static.freepik.com/foto-gratis/dinero-mexicano_2684544.jpg&amp;sa=X&amp;ei=3Cm-UJD-IaOU2wXch4FQ&amp;ved=0CAsQ8wc4Fg&amp;usg=AFQjCNEVX4sagLbGVX4zsXH8-5MqrSzLU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213652">
            <a:off x="936960" y="3074858"/>
            <a:ext cx="1519214" cy="1320213"/>
          </a:xfrm>
          <a:prstGeom prst="rect">
            <a:avLst/>
          </a:prstGeom>
          <a:noFill/>
        </p:spPr>
      </p:pic>
      <p:pic>
        <p:nvPicPr>
          <p:cNvPr id="32778" name="Picture 10" descr="http://www.google.com.mx/url?source=imglanding&amp;ct=img&amp;q=http://www.nuestrocafe.com/imagen/articulo/Maquinaria-PlantaTorrefaccion.jpg&amp;sa=X&amp;ei=vS2-UK3lK4eA2QXng4EI&amp;ved=0CAsQ8wc&amp;usg=AFQjCNEJ0YASjVZuOFMh_Ptqabn0fszHl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94940">
            <a:off x="5792733" y="1957391"/>
            <a:ext cx="2319148" cy="1993382"/>
          </a:xfrm>
          <a:prstGeom prst="rect">
            <a:avLst/>
          </a:prstGeom>
          <a:noFill/>
        </p:spPr>
      </p:pic>
      <p:pic>
        <p:nvPicPr>
          <p:cNvPr id="32780" name="Picture 12" descr="http://www.google.com.mx/url?source=imglanding&amp;ct=img&amp;q=http://www.costosperu.com/noticias/1856.jpg&amp;sa=X&amp;ei=UC6-UNjeKKLe2AW_voCwBg&amp;ved=0CA0Q8wc4Gw&amp;usg=AFQjCNFvgtoKcJB-MeXqvwTlfSdbAC_QZ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1700808"/>
            <a:ext cx="2160240" cy="174019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620688"/>
            <a:ext cx="79928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>
                <a:solidFill>
                  <a:srgbClr val="006600"/>
                </a:solidFill>
                <a:latin typeface="Times New Roman" pitchFamily="18" charset="0"/>
              </a:rPr>
              <a:t>Recursos Materiales</a:t>
            </a:r>
          </a:p>
          <a:p>
            <a:pPr algn="just"/>
            <a:r>
              <a:rPr lang="es-ES" b="1" dirty="0" smtClean="0">
                <a:solidFill>
                  <a:srgbClr val="333333"/>
                </a:solidFill>
                <a:latin typeface="Comic Sans MS" pitchFamily="66" charset="0"/>
                <a:cs typeface="Times New Roman" pitchFamily="18" charset="0"/>
              </a:rPr>
              <a:t>Aquí quedan comprendidos el dinero, las instalaciones  físicas, la maquinaria, los muebles, las materias primas, etc.</a:t>
            </a:r>
            <a:endParaRPr lang="es-ES" b="1" dirty="0">
              <a:solidFill>
                <a:srgbClr val="333333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32774" name="Picture 6" descr="http://www.google.com.mx/url?source=imglanding&amp;ct=img&amp;q=http://www.interioresmalaga.com/muebles/themes/theme009/img/slider/image-04.jpg&amp;sa=X&amp;ei=Tiq-UJmXMInD2QWb94CwCQ&amp;ved=0CAwQ8wc&amp;usg=AFQjCNECVrVO98fOBPaJnfAzn2xVj2p35Q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338821">
            <a:off x="308050" y="4750039"/>
            <a:ext cx="2613794" cy="1588927"/>
          </a:xfrm>
          <a:prstGeom prst="rect">
            <a:avLst/>
          </a:prstGeom>
          <a:noFill/>
        </p:spPr>
      </p:pic>
      <p:pic>
        <p:nvPicPr>
          <p:cNvPr id="32776" name="Picture 8" descr="http://www.google.com.mx/url?source=imglanding&amp;ct=img&amp;q=http://www.cnnexpansion.com/media/2011/08/18/maquinaria.jpg&amp;sa=X&amp;ei=LC2-UPi6KImo2gWNrYGADg&amp;ved=0CAsQ8wc&amp;usg=AFQjCNHmHekPwGX4uNOZpFykgv7ATYNXVw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517666">
            <a:off x="5729650" y="4721863"/>
            <a:ext cx="2571958" cy="15417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8" name="Picture 10" descr="http://www.google.com.mx/url?source=imglanding&amp;ct=img&amp;q=http://mujeresemprendedoras.info/wp-content/uploads/Plan-de-producci%C3%B3n-o-de-operaciones.gif&amp;sa=X&amp;ei=jjG-ULjKBseg2AWf4oHgDA&amp;ved=0CAwQ8wc&amp;usg=AFQjCNGKnlO2ThdLHGqbcIn2xW-yA3HjQ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772816"/>
            <a:ext cx="3672408" cy="3087119"/>
          </a:xfrm>
          <a:prstGeom prst="rect">
            <a:avLst/>
          </a:prstGeom>
          <a:noFill/>
        </p:spPr>
      </p:pic>
      <p:pic>
        <p:nvPicPr>
          <p:cNvPr id="17416" name="Picture 8" descr="http://www.google.com.mx/url?source=imglanding&amp;ct=img&amp;q=http://www.educablogs.org/curiosidadesdelaingenieria/files/2011/04/procesos-industriales.jpg&amp;sa=X&amp;ei=1DC-UIKqKaaI2gX484DQDA&amp;ved=0CA0Q8wc4Fg&amp;usg=AFQjCNGHFdueDsbCaywn8Eq7a8g2sxJBY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869160"/>
            <a:ext cx="2664296" cy="1752826"/>
          </a:xfrm>
          <a:prstGeom prst="rect">
            <a:avLst/>
          </a:prstGeom>
          <a:noFill/>
        </p:spPr>
      </p:pic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1187624" y="548680"/>
            <a:ext cx="67214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400" b="1" dirty="0">
                <a:solidFill>
                  <a:srgbClr val="800000"/>
                </a:solidFill>
                <a:latin typeface="Times New Roman" pitchFamily="18" charset="0"/>
              </a:rPr>
              <a:t>Recursos Técnicos</a:t>
            </a:r>
          </a:p>
          <a:p>
            <a:pPr algn="just"/>
            <a:r>
              <a:rPr lang="es-ES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Bajo este rubro se enlistan los sistemas, procedimientos, organigramas, instructivos, </a:t>
            </a:r>
            <a:r>
              <a:rPr lang="es-ES" sz="2000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s-ES" sz="24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s-ES" sz="2400" b="1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17410" name="AutoShape 2" descr="data:image/jpeg;base64,/9j/4AAQSkZJRgABAQAAAQABAAD/2wCEAAkGBhQSERUUEhIUFBQVGBQTFRYWFxgbFRcWFxgXFhUYHRcXGyYfFxojGRgVHy8gIykpLCwsFx4xNTAqNSYrLSkBCQoKDgwOGg8PGiwlHyUvLDUpNTQsLTApKjAtLDAsLCosLiw1LzEpLSoqKSksLC0pLC8sLCwsLC4uLCwsLCwsKf/AABEIAOsA1gMBIgACEQEDEQH/xAAcAAEBAAIDAQEAAAAAAAAAAAAABwUGAwQIAQL/xABREAACAQMCAwQGBQYJCgQHAAABAgMABBEFIQYSMQcTQVEUIjJhcZEjQoGhsTNSYnKCwQgVVJKTorLC0hckNENEY3OD0fAWo7PhJTU2U3XT4v/EABoBAQACAwEAAAAAAAAAAAAAAAADBAECBQb/xAA8EQACAQICBgYHBQkBAAAAAAAAAQIDEQQhBRIxQVFxExRhgZGhMjNCUrHB0SI0U3LhFSQ1Y5KisvDxI//aAAwDAQACEQMRAD8AuNKUoBSlKA+E1GLnjG/urqU2bTFBkrGig4jBCg4x1OxPxqs69cclrO/5sUrfJCa0PsXtfUuJMdWjQH4Bid/2h91U695TjBO209Foro6GGrYqcFJrVST2ZvP5GuTcV6tDu7TrjY88Ix/WSuSPjbVnHqd4R5rbqfvCVaqVjq0/fZI9OYdrPCwvyX0I5Hf6452FyM+cSqPvUAV+J5tbB39K/ZXI/qjFWalZ6q/ffiarTsU8sPT/AKSITcRavHnnNyuOpaLYD4lKyXBnHd9PeQxPL3iMx5h3aA8oUknKqCMYzVN4guO7tZ36csUrbddkOK0LsZ0xeWacjLgiIHyXAZse8nHyqF05wqxipM6Ecbh8Rga1adCCayVktr7srbSm0pSukeLFKUoBSlKAUpSgFKUoBSlKAUpSgFKUoBSlKAV17/UI4I2lmkWONd2dyAo3wMk+8gfbWG4s48tNOTmuZQGIysS+tK/wTy95wPfUh404j1XV7GeWO29H05FEhDflJlVgc5I9YDHN6oCjlO5IFAb/AK/2gWd5p116LcLIygIV3V8M6rzBWAJXfqBiufsfixYsfzpnI+xY1/ca8y6FGTOmATg5OPAefwzivUvZZDy6dGfzmlb+uV/u1Va/eFy+Z3oStoiS41F/jc26lKVaOCKUpQGB47k5dPuT/uyPmQv76luhdpcOlWB9QTTSXDfQiQIwTu19c7MQMggbbn4VTe0P/wCW3H6q/wBtK8zcYaZypDPviQyxe7MQjb8JRVSX3hcj0FL+D1H/ADF8EWvhHt8tLqQx3Kehk5Ks8gaIgDOC5C8p8sjB887Vtc/aZpiDJv7c4/NcMfkuSahPYjwTHf3cjXEYkghj3U5wZHOEBwR4Bz9gq6f5L9M/kFv/ADf/AHq2efMbcdtmkp/tfN+rFKfxQV1m7eNK8JZT8IX/AHitktuANOjIK2FqCOh7lCfmQa5LrgiwkGHsrZh4fQxjH2gZoDCWfbNpUn+1hD0w8ci/eVx99fuXti0lc5vU28klP4JvXb/yX6Z/ILf+b/71y23ZzpsZ5lsLbPgTGp/tZoDWb3t901ATH6RP19iIgDyyZCuK3nh/Wlu7aK4QFVlUOFb2l8Cpx4ggj7KxvGlsselXojVUAtbnAUBQMRPjYVltHkZreFnOWMcZY+bFQT99AdylKUApSlAKUpQClKUB8dwASSABuSegHjUs4l7WZLib0LRI/SZzs0+MxRjoSudjj89vV/WzX44k1OfW72XTLVmgtLc8t7Pj1nIYr3SjyyCN+vKT0GGlvGHFvo8r2elu9vaQkITGSsk8ibPLJIuGfLZwM4wBgCgLBwf2ORxP6TqL+m3bHmYvlokb3BvyhHm23TAGKo7RgjBAIIwQRtjpjHlXlvhHtmv7ORe8me5gB9aOU8zcvT1ZGyykeG+PdXpPhviKK+to7iAkxyA4yMMCDhlI8wQRQGt8faHbwadctBBFEzmHnMaKpbEqYyVAzWR7Nlxplv8ACQ/OVzXY450uS5sZYoRzO3IVGQM8rqx3O3QGpxpvEmqWSCAW7FU2UNCxwMk7MmObc9d6p1J9HW1mna3zPS4PDvGaOdCnKKkql7N2y1bFlpUjt+ItauGKxo6/8lUVf2pB++u+nD2tuVZroIR4GTA+1UUq325rZYnW9GL8CCeheiyq16af5rv4FNpUx1fgvVQcx3zzYOQO9eNs/AnlHj41g2uNagzn0v3kgyD54YViWJcfSgzeloWFaN6WIg3wzXxz8ikdoK5064/VB+TqahOuTrPp8FhFGZbuW8aVFX2lTukTf3MSfd9GxPSshxL2nXqxtbSuXeQchjMShzzdM4UEeGPE1vPY1wA1ujXl3GRdy5CBusUWBty/VZt8+IAA2ycof+lRVErKxnFLqWDlg5SUpOSeTyStv2Zu2zgbL2c8DJpdoIgQ0rnvJnHRnxjAz9VRsPtPjW1UpVs86KUpQClKUBrvaJNy6VfE/wAmnX+chUfjWX0j/R4v+HH/AGRWudrL40e8/wCHj5uo/fWzWCYijHkiD5KKA7FKUoBSlKAUpSgFKUoCZdi16h/jGMsvfi9nkYH2yhwFY+JHMHHuPxrzxrykXU4IIIllBB6g87eFXztK4Xmsbj+ONNGJE3u4t+WRNuZyo6jA9b4BuoJqJca6pDdXb3MAKCfEskbDeOVvyq5Gzgtlg3k2++aAwNbnwj2nXdhayWtqFzK4ZHI5mjJHK3KvQs2E65xjoc7aZWx9nDsNVsuXr6RCOmfVLAN/VzQF47IeFr+BZLjULiYtMMrbu7NyZIYuwJwHOAMDoM53OBSKClAKUrAcXcb2umxd5cyYJ9iNcGWQ/or5e84A86Az9SztL7aI7QGCxZJrk+qzj1o4fls7/o9B4+RmvE/anqGryC3t1aKOQhFhhJ535jgB5NifhsvmPGqd2a9jkVhy3F3yS3XVRsYoT1HLn2n/AEvDw8zmzB0OyXszkD/xlqQdrlzzxJLkshP+tcHfvD4A+yN+uOWvV8Br8G4UdWX5isWByUrpS61AvtTxL8ZEH4muI8TWo63VuP8Amx/4q3VOb2JmNZcTJUr8o4IBBBB3BG4IPQ5r9VoZFKUoDR+2t8aLde/uB854xW7RrgAeW1SX+EFqNzHbRonIbWYhJMqecSowlT1s9CFO2PqHz23js91K5uLCKe85BJLmQBF5QIz+TyMncr63wYUBslKUoBSlKAUpSgFKUoD4RnrXnLtg7JjZs13aLm1Y5dB/qGJ/9Mnp5dPKvR1cc8CurI6hlYFWUjIIIwQQeoIoDxpoXDc94zJbKJJFHN3fOquwGc8oYjnIx0GTv0qt9lvZDNa3iXN+0cRi9aOISKXLnKgty5AUAnYHc4rW+1Hswl0ub0q05/RSwZWUnnt3zspYb4z7L/Yd8FtE1rXp7uXvriQyScqJzEAEhAFXoOuB18aA9os4AySAB1J6Vrurdo2nWyky3sG2fVRw77bY5Y8nOa8sapxfeXMSRT3MskcYCqjMeXA6ZH1z72ya7midnWoXeDBaSlT9dhyJ4/XkwD08KAp3E/8ACN9pLC3PkJZ/xESn5Zb4jwrROHeDtQ124aV2YqT9Jcy55B+io+sR4Iuw29kVTOCP4P8ADDyy6gwnk6iFc9yv6x2Mh92w+NVy3t1RQiKqKowqqAFA8AANgKAh3H/ANvplpbJbqTIzv3kre25CjH6qg9FGw953rcu0DgS6vlthFInLEnK6yMwy/qjm2U5OBjf99cPauomutOttiXmJI/RLRrv7sc3yNUmuu8RKhRoShtWs/F2+pV1FOc0+wh69jeoAYEsAHl3smPlyV8i7ELwn1pbZR58zk/Lu6uNKz+2cT2eA6pTJHB2DHHr3gB/RhyPmXFfm87CWCMYrsM4GQrRcqk+XMHOPjiq9So/2ti731vJfQ26rS4En7IOI5Ulk0+fI5OYxq3VGQ/SR/DqceGD51WKj/FK+hcQwTjZJjEx8vXzDJ4/tfbVgrGklGUo1oqymr9+8YdtJwe5kk4o431GS/ltrAECHIwiIzty8oZiXBAHM2BjHhXUXVuIh9SY/GGH/AA1kuATz67qDeA79f/OQD+yaqmKtV8RDDONNUovJbVnmiKEHUvJye1kI4hfWr2Bre5tZHjYqSPR1BBVgwIYDY7Y+BPnWTj4k15QFW1YAAAAW2AANgAPKrJSq3X6f4MPAk6GXvsjL6zxC24jmX3CGIf2lzWPj461Oxuk9MaQg8rPFIFwYycEryj1TscEeI3q7YqV9u0AKWrePNKv2EIf7v31cweKp4iqqMqUUnfYs9hFVpyhHWUnkVMGvtflOg+FfqvPl4UpSgFKUoBSlKA4rm2WRGSRQ6MCrKwBVgdiCD1Feb+2Pswj00pcWxbuJnZOQ7902OZVDZywID4zuOXx616VrR+2jSxPo9x0zFyTLnzRhzeH5hcfbQHliCdkZXUkMpDKR1BByD869j8I68L2yguR/rUDMB0Dj1ZF+xww+yvGlehP4OWu89pPbMd4ZBIv6ko3A+DIx/boCv0pXBe3YijeRvZRWdvgoLH7hWUruyBODIbviQY3S0jI9wIU5+3vJQP2ap1TbseKyJd3chHezTkMSRsMCTG/vc/zRVFW4U9GU/aKv4/Koqa9lJfXzZBQzjrcWclK+cwr7XPJxSlKAmHbrZf5vBOPajkZPsdS34xj51pGhdqGoXGqCb0Z7ju43C2kZ5eVDyczgEZd8YO43ztgbVSO2pf8A4cvumjP9Vx++uzw7p8Asra/aMd/DZ8veDZigjGVP53sbZ6b+ddOonPCU3wbXjmV4u1WXJGtdi07z3eoTund8zKeUnJBeSVyD7xiq1Ux7C7UiC4lP15EX48i5P3yVTqj0irYiUb3tZeSNqGcExSlKoEwqXduG4s185JPwjH76qNSztuPr2I/Tl/GGujov71Dv+DIMT6t/7vKkK+0pXOJxSlKAUpSgFKUoBU77ddfW30qSPOJLkrEgHXAYPIfhyjl/bFUSoV/CYY89iMbctyc+BJMOR9mB86AiNVn+Djc41CdMe3bk5/Vkj/xVJqrH8HG2J1GZ/BLdh9rSR4/smgPRddLWrEzW80QODJHJGD72UqPxru0rMW4tNGGr5HnjR+y6/uCQYe5C9WnyoJ8gMEt8QMe+synYbd+M1sPgXP8Acq3Ursz01iG/s2XcVVhKa2kUPYfdjpcW+fjIPv5K6Nl2aagbiaFLlAYVhJ+klCkyc5ABCbkBRke8VdbmUqjMFLlVLBVxliBkKM7ZPTepVwT2rx3WqSxpbTj0oxcueT6Puo2EjP62w28Px2qN6XxL2teBt1WmjFNwjrlv+TlmZQT+TuMr8eV2GflXWbifXLfPP6TgbnngDDH6xTb51d6VstK39ZSi+7/pjq1vRk0eduJO0S6u4O4uFixzK+QpVwVzjq2Mb+Vb7d3MkHDI5wUcxLHg9eSSTlGc9Mxn76o0yp9cJ+1j99cP8ZQMwj72IsdgnOpY439nOTSpj4TUFClZRlrPP9MhGi023LarEI4X7TriyhEMUUDICW9ZW5iWOTkqwyfDceAraou2+UjewyfMSNj/ANM1VVtlHRVH2Cv3ilXHYarLWlQz/M/kI0akVZT8iSN213H8gA+Lv/grjHbvIPas0/pSPxSrBiuNrdT1VT8QKjWKwm+h/czPR1Pf8iWR9vK/Wsz+zMD+KCtX4946TUJbdkjdFhzkPjJLMpOOUnwUVcZtDt33e3hb9aND+IrqS8G2THLWduT/AMJB+AqejjcJSmpxpNPnf4ms6VWSs5eRmAa+1xxTK2eVlONjgg4923SuSuIW07ilKUApSlAKUpQCvN/8IXXO91FIAcrbRgEeUknrt4/m938q9IV55XQfTeLZUmXnRJWlcMNikSKUBB6gnuxjyPiM0BMX0C5GM28wyAwzG+4YZUjbcEEEfGt37E+MxYXxilwsVzyxOTtySKT3TEnoMsyn9bPhXpzFQrt87P0jA1CBeXmcLcKBtzN7MvuJOx8yQepOQLtX5kJAONzg4Hv8K1Hsp4t/jDTopGOZY/oZvPnQDDftLyt8SfKtwoCJ6d23XSHE8MUoyemY28ds7j7vCs8vbrB42s385KwdjpscHEUkEkaPFK0g5WUMuJU71djno2Bn41SZuz/T262cP2Ly/wBnFeixTwNOUXKm80nk+PYUKfTNO0tjNZj7cbQ+1BcD4CM7/wA8VoWicXW1lqV5dwWzuJ8dyHZU7sPl5xhQ31wuMeG1VuTsw05h/oqj4NID9zV3LHgaxh9i0hz5soc/N8mqjq6PWahLlfL4kurX4ol8vbBqE55beGMdPYjeRvxI3+FcsNhr957UksSnxZlhHn7KAP8AdVlihVQAqhQNgAAAPsFfuj0jTj6qjFc82Ogk/SkyJP2LXznMk8BPmzyMfmY6x+n8MtYazaQO6u3PC5KggesTtv8ADrV9qRcU/wD1JbfG3/FquYTSFbEOcJ2tqy3EVShCCTXFFdFK+CsTrXFdvaSwR3End+kF1jZvY5l5Thm+rnmGCdvurzhfMvXFcXSRjmdlUebHA++sHr3E/dt3MA55jtgbhSfxb3fOurp3CTyMJLxy7eCZzj4kfgKrSrty1Kau9/BFSeIblqUld7+C5s5r7jqJdolaVvDAwv37n7BWNfUNQuQVWMxq22eXl2/WY5+Vbfa2EcYxHGqfAAff412K1dGpP05+GRo8PVqesn3LLzNO4MlWGSWCQ8spbAHgeUEbHxNbjWA4m4a78d5H6sy9PDmx0BPgfI119B4rB+hufUlX1eZtgx9/k341rSl0D6Kezc+P6mlGfV30M8l7L49j7TZ6Urq6nqUdvE80rcscal3bBOFHU4G5+yrp0TtUritrpJEV42V0YBlZSCpB6EEbEUoDlpSlAKj2mJ3fGM/MQO8hym/X6GLb44Rj9lWGo92wxNZ6np+qLnkRkglx4BWZsftRtKP2aAsNdDXdHS7tpbeUZSVGQ+7I2Ye8HBHvFd5GBAIOQdwR0Ir7QEF7Aee21K9s3O6o3MAfV54JRGT/AFzvV6qPaZZm34vmCn1Z4WkI/WRGYH/mIT8qsNASDjFe64itXB9s2pP2uYj9w++q/Ud4vkMnEdsuM8jWg+wN3hP9Y/KrFXUx/q6N/dK1H0p8xSlK5ZZFKUoBUS7QLKaXiGBYZzAxW3CuEDlWJf1uVtjVtqQcTvniW39zWwP3n94ro6Pgpznf3XvsQV3ZLmjYT2dXsh+n1y9YYO0KpD18+UkH5fKtI417J9Qd7WBb2a+DNKczghYAAmWaQsxwRgY8cbCrqKVzicl2l8JyaLyMkhnXPrOw8SAGXG/IMAY3NUbTNTSeMOh2PUeKnxB99diaFXUqwBU7EHoa0qdDp1yGXJgk6j3eI+K9R7qpSvQlrey9vZ28jnS1sLNz2wbz7Hx5G8Ur8xyBgCDkEAg+YPSvruAMkgAbknoKunRufanPaXqIkUJaCM3AdQ0jD1FTfmBI3Y9Omaymr8RSXL9xaAkHZnG2R44P1V9/jWZ0LhmO3UEgPJ4uR09y+QqjObrvUglbe3s7jnVKjxL6Omlq72813cTTNG0PXGgQC+toFOTtAXkCnptJtjxA261jeMOF9Yis7kvqqXMHcv3iPAquwwcqvKDgnwORVepVyMdVJF6EdWKjwJP2T9n19bw89zczQIwJjtlY+rzFSXYHZWOPZxkZOdyRSqxStjcUpSgFYHjjhsX9hPbnHM65jJ8JF9aM+71gAfcTWepQGj9j/Exu9ORZNp7Y+jSg+1lBhCR13XAPvVq3io1FqQ0niaVG9W31AI36Ikf2W/pRIvuEmastASy5ixxdGT9azJHydf7pqp1LpJu/4tUKAfRbMhvdzAt49fy6jbzqo0BHkIk4pJY7Kxx8Ut9h86rzygDJIA8ycD51K+LuyK4ubuWeKWELK3PyvzgjYAjZSDuKwsfYzfts8sAA6c0jkfYAhxXfq08NiYwk6yVopWtwKMZVKba1b3ZY/wCPbf8AlEP9In/WutPxfZJ7V5bj/mp+41NbbsIkP5S7QfqRlt/tYVk4OwqAD17qYn9FUUfIg/jVZ4fAx21W+USTXrP2fM3L/wAc2H8tt/6Rf+tfRxvYn/bbf+lT/rWo/wCQ22/lFx/5f+GuN+wu38LmYfEIf3VjosB+JLwM61b3V4m1XHaJp6dbyI/qkt/YBxUyS9F3xFHLGeZGljZGAOGSOIb77/UPyNbFF2FQfWupj8FQfjmtx4f4Nt7RIwi87RB1SSTBkAclmAIAwMk7DzPmczRq4TDRk6Lcm0147/gauNWo1rJJIztKUriFsV0da0sXELRnY9VPkw6Gu9StZRUlZmsoqacXsZo2icVejK8E4YtH7IHUA59U5OwyDg/HyoPSdRb/AO3Bn9n/APs/cK6eqWgk4miQgMnoBd1O4OJnCkj3Ej/s1RFUAYAwBsAOlVFhpv7EpfZXnzKCwk2lCc7wW7e+Z09L0iO3TljXHmT7THzJru0pVyMVFWRfjFRVorIUpSsmwpSlAKUrD6/xVBacokLPLJtFBEpeeTz5YxvgeJOAPOgJh2w8eahbX6W9hIyr3KOwSJXYuWkzuynblC7CsJbajxS8bSFpI0UFmaZbaEADOSe+VcDaqwt7qszZS3tbWM9PSHeWb3EpCQgP6POfjWN1Ls0lvpFbUr554l39GhTuYCR0zh2ZviTnyIoCUwdmur6lcxXF3yyxuULTekQspjBGQndMR0zjlGM16Kv7ruopJOUtyI78o6nlBbA95xitc1zg+buoV026ayNuCI4gqm2cHqJExk/HfGScEnNdOz46nt05dVs5YnUkGe3jaa2ZRvz5j5mj+DD94AE77IeLIrjWru5uGSGS5XliVn83U92C3tHlRPlsPCr3UJ4p4I0zVmabSbuBLpvWaAtyLKT1wjgMjk+QxnqBnNafbcU65psohL3StnkWKVTIrHyTnB5tz9Q75HuoD1NSsDwVfXk1or6hCkM5J9Rc+xtykgk8rHfbO23TpWeoBSlKAUpSgFK4Yb2N2ZFdGZMc6hgWXPTmAOV+2uagFKUoBSlcVzEWRlDFCykBhjKkjAYZ2yOu/lQE60mfn4ru/wDdWUcf85oJP71UqoD2X2t8+vTmaZ+ePmF4+F+kCEJGns4AZgp2x6qmr9QClKUApSlAKUpQGq9pXGR0yxadULyMRFFsSgdgSGfyUAE48TgeNYHsVto5bZ75pjcXdwxWeR/aj5TtCPzVxytgbHI8AAKDfWMc0bRyoskbjDIwBUj3g1NX7KrmwnM+i3QiVt3tp+ZoWx0HMASRgnGfWH529AVGlTuTjnVoTibQ2fyaCdWB8zgKxA+Nde57bBAM3Wl6hAM4YtGOUfBmKg7ZoCmUrV+HO0vT77AhuUDnH0cnqSZPgFb2j+qTW0UBgNf4Csb0H0i1jZj/AKwDll8/yiYbr5mtd/8ABuo2O+nX3fxA5FtfZcD3LMvrL44Gw86oNcN3dLFG0kjBURWdmPQKoySfgBQGl8LdqaXN0bG4t5ba8UsrJ+UjJUZbDqNhgZyQBgjc5reqlHZ2Yla+1u7YQpcyOIGlOCsAOx95blVQBv8AR7ZzWc/jy+1Nf8wHoVqel3OmZpAfGGA9Fx0d+udqA3W7vEiQvK6RoOrOwVR8WY4FYCbtAtt+4E90Rti1hklU9M/SBe78fzq49K7O7eNxLOZLycb99dMZCp6+oh9SMZ6YGR51tNAaVdcR6rKcWulrECRiS7nQY6bmKElvPxrqPw7rdypS41G3tlYYb0WJi+/UCRyCpx4iqBSgJnollZ8PTtHIJ1S6Ef8Ansrc0RkUv9G/KoETesSDuCDudjW86rxPa20QlnuIo42GVYsPWHX1QN32/NzXbv8AT4542imRZI3GGRhlSPgalc/ZX/F12Lu1tlv4AMG2lOZoRnPNCX9V8HOFYZ8sk5AGzJ2iyXAzp+m3VyvUSSctvCw33V5d28Pq+NdaftSktQH1LTLi0jLBRKrJMgJz7XJgr08jWd4d49tLxu7jkMc42a3mBjnU+IMbdcfo5rPXFusilXVXVhhlYAqR5EHYigOHTNUiuIllgkWWNt1ZDkH/AKHzB3FdqtFuOzdrZ2n0ib0SRt3gbL2kp/STrGf0l6eAFLTtNEDiHVYGsZTsshy1rJ71mHs+eG6eJoDbbTR4opppkQCScoZW/O7teRPkPxNd2uK1u0kUPG6uh6MjBlPwI2NctAKUpQClKUApSlAKUpQCvhXPWvtKA1TiTsw0+9yZbdVkOfpYvo5M+ZKjDH9YGsCml6vpQ/zeQapar/qZTy3SKPBJOj7eBz5BapNKA0zh/tYsbkmN5Dazrs8Nz9G4bxGW9U/DOfcKxfEGpjWZxp9pJzWiMHv50PqlQcpbo42YsRkkbADrsRWx8Xdn9nqS4uIhzgYWVPVlX9r6w9zZHurscG8KR6daJbRHm5csz4ALuTuxA8eg+AFAcXFXA1tf2q2soZI4yrR90QpQqpRcbEYCsRgjFaTZ6xeaAVhvQ11powkV0i5kgXoqyKPqjYfDoTjlFXrRO2a8I07uV2a7mgtVPlztzN9ykfbQG5afqMc8aywuskbjKspyCP8Avw8K7NSzWNEl0Fxd6erPY4UXlrknlAwPSEz0bGOb79vZo+k6tFcwpNA4eOQcysPLy9xByCDuCCKA7lKV8dwASTgDck9AKA+1j9b16CziMtzKsUY8WPU+QHVj7hk1pXEva0o549Ni9LdSqPOTi0hZ2CJzS7ByWYDAIG/WtY7NI0vtQnGsK8mowHMcU+O6SPbPdxY5chsHxGGUjxNAcPHEsuvGMWGmTDkYFb2YCL1ehAJ9pM79SdtgN6seg2DwW0MUkhleONEeQ5y7KoBbck7nfeu/isXxDxLb2MXe3MojXoo6s7fmqo3ZvcKAylcF7YxzIY5USRG2ZXUMp+IOxqfHjHWLsn0LS1t4z7Mt63KSPA90CGH2c1diHg3Vp/8AS9YaMeKWkSp59JSA3l4UBhOMezv+Lo5b3S717HkBkeIsTA+PAA59Y9ApDAkgbVsHZHxjdajavLdRIvKwRJFBXvcD1zynYYOBkHBOdhiuxH2S2Jx6QJ7th9a5nlkPu25gvj5VtljYxwxrHEixxoOVUUYUDyAFAc9KUoBSlKAUpSgFKUoBSlKAUpSgFKUoBU97ZD9Hp/8A+Rtf79UKtB7QdQiGoaVDO6JEZpbglzheeKPEIyT1LuOu3SgN8dAQQQCDkEHoQeoxUyl06fQrh5bWGS40yYl5YIxzSW0h6tGud0O23l1xgE0+lAT667VWmbutMsbi6mwMl0aGGIkfXZwNx5bA+Br5D2e3V6Q+sXZkXr6Hbkx2w8QGIw0n/e5qhUoDSO0vh9BolzDbxLGsaLKiRqAB3TrIdh7lPvrX+L9Gmurez1rT/wDS4Yo5WUdZYyvM6be0Vy4x4gsPIVVJoQ6lWAKsCpB6EEYI+VaN2UsYI7nTnPr2MzquepglJkhf7ct91AYU9vMU6RR2VtJJezFY1icYjR22JZwcsoO+2NupWto4c4F5JPSr6T0u9PSRh9HCPzIUOyAfnYyfdk1sFpoVvE5eK3hjdiSzJGisSepLKMnqfnXeoBSlKAUpSgFKUoBSlKAUpSgFKUoBSlKAUpSgFKUoBWscecAQapCI5spInMYpV9pCcZ26MpwMr7uoO9bPSgJLp/Z3rdind2WqxPGMcqTIcAeSh1k5B7ga7ky8TIBg6fKfdkH+sFFU6lASf+NOKEOTaWkg8VDJ/wDuBrtr2j6pBj03RJeXHrPbt3mN8Z5RzY+BaqbSgNG0rtn0ybZpzbvkApOhQjPm26j51geI+Kre21qxu4Z4pIbuNrScxyIwwGUxueUnGGddz4KRVI1LRILgYngilH+8RW931htUx7QOzXToe6eK1WNnkQNyvIBgyRqcKHwuxPQCgK7SvijAxX2gFKUoBSlKAUpSgFKUoBSlK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7412" name="Picture 4" descr="http://www.google.com.mx/url?source=imglanding&amp;ct=img&amp;q=http://www.gda.itesm.mx/educacionejecutiva/wp-content/uploads/2012/11/PROCESOS.gif&amp;sa=X&amp;ei=MDC-UNnUDKfU2AWmvoCQAw&amp;ved=0CAwQ8wc&amp;usg=AFQjCNGQVnPD-Rh2ttzEqDvLOPfGcZVW1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132856"/>
            <a:ext cx="1969403" cy="2158117"/>
          </a:xfrm>
          <a:prstGeom prst="rect">
            <a:avLst/>
          </a:prstGeom>
          <a:noFill/>
        </p:spPr>
      </p:pic>
      <p:pic>
        <p:nvPicPr>
          <p:cNvPr id="17414" name="Picture 6" descr="http://t3.gstatic.com/images?q=tbn:ANd9GcQWaCClyj5KIsU9IPP4_DZA9Qk7mSGmb3GPgDPzlqEkWmO46GjSw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5085184"/>
            <a:ext cx="2490124" cy="1532384"/>
          </a:xfrm>
          <a:prstGeom prst="rect">
            <a:avLst/>
          </a:prstGeom>
          <a:noFill/>
        </p:spPr>
      </p:pic>
      <p:pic>
        <p:nvPicPr>
          <p:cNvPr id="17420" name="Picture 12" descr="http://t3.gstatic.com/images?q=tbn:ANd9GcTh5EXuf4CAJAcuwNYFQ_n5aKOTJuv5DZnf3zi0QBvKHr0muOhfn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2420888"/>
            <a:ext cx="22860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260648"/>
            <a:ext cx="820891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smtClean="0">
                <a:solidFill>
                  <a:srgbClr val="800000"/>
                </a:solidFill>
                <a:latin typeface="Times New Roman" pitchFamily="18" charset="0"/>
              </a:rPr>
              <a:t>Recursos Humanos</a:t>
            </a:r>
          </a:p>
          <a:p>
            <a:pPr algn="just"/>
            <a:r>
              <a:rPr lang="es-E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No sólo el esfuerzo o la actividad humana quedan comprendidos  en este grupo, sino también otros factores  que dan diversas modalidades a esa actividad: conocimientos, experiencias, motivación, intereses vocacionales, aptitudes, actitudes, habilidades, potencialidades, salud, etc. </a:t>
            </a:r>
            <a:endParaRPr lang="es-ES" sz="2000" b="1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67544" y="5661248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Los recursos humanos son más importantes que los otros dos, porque se encarga de obtenerlos y administrarlos. </a:t>
            </a:r>
            <a:endParaRPr lang="es-MX" sz="2000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33794" name="Picture 2" descr="http://t2.gstatic.com/images?q=tbn:ANd9GcTPU3KuHsWb1ShGTDS6T5DvPn08lk0_T_M6VH7G2eN5uyX-ccY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76872"/>
            <a:ext cx="2466975" cy="1847851"/>
          </a:xfrm>
          <a:prstGeom prst="rect">
            <a:avLst/>
          </a:prstGeom>
          <a:noFill/>
        </p:spPr>
      </p:pic>
      <p:sp>
        <p:nvSpPr>
          <p:cNvPr id="33796" name="AutoShape 4" descr="data:image/jpeg;base64,/9j/4AAQSkZJRgABAQAAAQABAAD/2wCEAAkGBhQSERUUExQUFBUWGBYWFhcWFBgUGBgXFxUVFxUVFhcYHCYfFxokGhUUHy8gIycpLSwsFR4xNTAqNSYrLCkBCQoKDgwOGQ8PGi8lHyQwLCwvLC0sLCwsLC8uLCktLy0wKSwsLCwsKSwsLCwsLCwsLCwsLCwsLCwsLCwsLCwsLP/AABEIAOEA4QMBIgACEQEDEQH/xAAcAAABBQEBAQAAAAAAAAAAAAAAAwQFBgcBAgj/xABDEAACAQIDBQUECAQDCAMAAAABAgMAEQQSIQUGMUFREyJhcYEykaGxBxRCUmJywfAjgqLRkrLhFSQzQ1OTwvFjc4P/xAAaAQACAwEBAAAAAAAAAAAAAAAABAIDBQYB/8QALREAAgICAgEEAQQCAgMBAAAAAQIAAwQREiExBRNBUSIUYXGxkaGB8MHR8TP/2gAMAwEAAhEDEQA/ANxoooohCiiiiEKKKKIQorl67RCFFFcvRCdoooohCuGu0jjMQsaM7GyqpYnwAua8J0Nw1vxFM1JHHR3tnS/5h/eqDjNsSYk3YlUPCMHQDlm+8fP0pL6gOg91YdvrADaRdzYT0vr820fqaRmrtUTZG12w7gMSYibEE6Jf7S9B1HD143oVpYuUuQvIf4iGTjtQ2j4+DPVFcJrhem4tPVFJriFPMe8V7zV4CD4h4naKKK9hCiiiiEKKKKIQoooohCiiiiEKKKKIQoooohI3au2kgAzXLH2VHE+PgPH51X5t65mPdyp6Zj7z/aojbeLL4ya/2WCDwCqNPeWPrTrCQAiuYy8642FEOgJ0FGHUlYdxsmOE3nxCnirjoy2+K2qybG24uIBt3XX2kPEdCDzXx+VV1sMKj3xBw8izL9k94dUPtj3a+YFRxc62twHOwfueXY1VqngNGaIK7XiNri44GvddTMCFV7f2XLgn8WjU+RkW9WGobe/ANNgpkXVsmZR1ZCHUepW3rVVwJrYD6MtpIFik/YlF2LJmNTc7gVT9jY4XBB0OoqVxG0K40rozq2TmQYrtGQFT43Hvq+bu4kyYWBzxaNCf8IrJ9pbQsp8BWt7CwRhw0MZ4pGinzCgH43rZ9JQgsZl+qEcVH8xXaOOWGNpH4KL6cSeAA8SSAPOqJisdLiDeQm3JAe6B0/EfE/CpLfzGd+CEcDmlb+Wyr8WJ9PCmuEsBVfqd7M/tKeh5nuBSEr90js+IyOzh90e6nOC2xLhzoxdBxQm+n4SfZPwp9cWqI2lIBWSjPUeSnuPjV34OOpouFnDqHU3VgGB8CLilah90b/U4b/cv6EnL8LVMV2tbckBM5axeLED4MKKKKnIQoooohCiiiiEKKKKIQrl67UHt7eEQ9xLNIRex4KOrfoKqttWpebnqWV1tYwVR3JiSdVF2IUdSQBTUbcg/60X/AHF/vVDmZ5TmkJc+PAeQ4D0rv1WsN/WTv8F6/ea6+lrr827/AGjTe1ezxshHsyBZFINwbjK39S/1CnWz8f3aQxOzlYWIGnDla/Gx5VDSZoGte6ngf0PjWa9gtcsBrc00TigU96lqfG0wx+IDKR10qI/2h40hNjCbBdWYhVXmzNooHma8CEnQkhxXuazuvNmweHY8TFHfzCgH5VKUz2Pguxgii49nGiX65VAJ+FPK7FBpQDOScgsSIV5ausaqe2d7zcx4extcGUjMAeYQcGI6nTzqu69KV5OZOml7m4oJVd9d2jg5DPHbsJGuVuAY3a5Nh9pCddPZv04VxtpX4G/lr8qtU0Is0sxMj2OrnMT4eA8BpWWPJO21FQZowjl9DZOw46LbW63BJvctasLSZLsy9ADc3uTY6KrHZ3qabuRu99YnEkxAWIh1iPtuwPcZhyQHW3EkC9gNdUWse3e2x2WMw2uryCO3UP3SD4XKn0FbCK0/T2Bq8amZ6iCLfPxM637kIxyX4dgtv+7Jf/xpnHj6sX0hbAeaNJohmkizXUcWja2YL1YFVIHPUcSKzmPaIPOsvPpItLfc08G1WpA+pahtHSojHYlpXCJ7TkKv5mNh8TeoyXaVhxqb2Lhnw5WeRcsrA9hG41RTo08i8QbHKqnqxNLV1Dy3geYw766XyfE0xcRFhYkVmVFVVVbnUhQALDieHKmTb4wX07Q+IQ2+Nqp+rsWYlmPFjqT/AKeA0pwuGpmz1azeq1GokvptY/8A0JJlzwW8MMpsrgMeCtdSfIHj6VIg1nEmD8Kl9h7wNGwjla6HRWPFTyDHmvK54fJrF9V5njaNfvFsj0/Q5VHf7S4XrteRXqtuZMKKKKIQoooohE5ZAoJPAAk+QFzWZpijIxduLnMfXUD0Fh6Vpk8OZSp5gj3i1ZBDIU7jaMpKMOjL3T8RWH6uGIX67m16Vx2331/5ljw9jT4wi1V/D4ypSLHXFYIE0bK28iI4o2qE2omdCvC/A9DyPvqQx09Q+KxFeqO9xgdL3Kq22VV2QuoKmzEK5VTwOZgthb3DmauexMFJAwlTKzgWDMofLfQ5R9m40vxtztWXb27EijxsZLlEns8lhrGC9nI6j2jrwseNa9g8QI9OAGlvAaWrVyFFao9ZPcz6GawujgdScwu+0qn+NGrDmY7qR/KxIPvq2YHHJKgeNgynmPiCOII6Gs2xG04iQCwBPupXZu0nwkuYXKG3aIPtD7y/iHLrw6WnjeoOrcbex9yvIwEdeVQ0fqW/fLaBiwrZTZpCsYPTOe8f8Ab1tVKwq6ADSrBv5i1kwsDoQyNKpBHA/wAKW1QeCW9qr9UYm0fWpZ6aONJPzuRGO2pdinNTa1Z/tTG5NrxG+lokPk6ZT8HNXjaWDAxEzDmw/wAi1mW+jFMdm6LCw9FX+1WYCAsR9iRzbCEB/cS+YWTLjMMxsAssRJJsAFmQsSeQsPhV82rvdLOxWAmKMG2YC0j+Nz7A8Br4jhVQw+DzPntwJy+vP9+NSuKxYw0eYqWaxawBOVAQC7W4C5AueZpb9RYF9quMmist7j/8RwdiB+9IS3i5Ln+omqRv3tFcK8YVPbDHOQW9kgZQAy663uToLaa1bsNvKJBoKov0qbUBWKIAXOaU6aj7CAHlfvk9bLU8NC1wDDcqy340kg6kvuUwngEroFYswU2JuBYBgGJy6kjTmKnope8Tx1IFzfQEj3cffTfAzr2URUBRkjIAGUC6KbADQDWkcGxOgBNieA8efSl79MxI6jNO1QDzLDhpb1N4ZBaq1hVYcRb1FSqY6w40p0JK1Cw6j7EuBUTiWB066V4xGNvTCScsQFF2YhVHVibKPeRRxLHqFaBB3NP2DiC+GhY8Sik+6pCmuzMJ2UMcf3FVfcLU6rt6wQoBnIuQWJEKKKKnIwoooohCs8383fZHOJiBKN/xgBqpAt2lhyIADdLA9a0Oq7vPtwx2ijNnYXLfcXhcfiOtvInpSeb7ftE2eI3hmz3R7fmZ5gUZxcaL16+XXz4VJxxW60vDDTuPDVx5Ysep0/IL5kbJhM3G/vqLxmym0ynMOYOht4W0Pwq0nD2ptNGKFZlkeYeYp9Iz3xS//UvxeS/zq7bDxxmwsL8ygDfmS6N/lqd2jsqKfuSojKfvjQHz4rw4jwprgd3RhE7NQ2S7MoY5rZrXCtbUXF9bnU1sHIW6lU1oiJClqrmbewf8xPdXZ8b40RzoJI5Y5Es3JrB1KnirdxtRYirBJgDGxw8hLMovE54yRcgfxr7J9DzqCZ2jljlAP8N0bS/AMMw06rcetaHt/ZyTRd5whU5o5b+y3I+KkaEcxTaUpdTo+R4itlz1Wg/BlMxKsI8g9gOJMvRhmDEdCVY+dPcNIAAb/rXhXZgM4UNzym4NjxHgeNKx5eYPzrOJJ6+o7vQ39yPxGELsx07xuL36Aa+6q5jty0mxSSyjuogGW+jkMSoP4ddfIDnVyk2jEpsLs33QpJ91NzndrlcmmgNifMj/AFqau6dj+JDQfphOQRqgLubKup/sKgMbvCs2EkyMjHEyRBrGzIkTFxH4rYe9zTnaGExTMLCCRNbq7OvloB8b0wj3clLu7JChNgAjM2gv7RYXJ1417XWtYLBu569hdtEdRXZ+Gst6zbfjE58bKOSZY/8ACov/AFFq1iLDMotamWE3DgEjzyqCzuzl5jdQWYsciWsdTzDV7jZSUuWbueZWO9qBR1E9iRZsPhwf+lFf/trViw8QAAAAHSo/MuchDdBYA2tewFzblrf3CpjBR3rNvcsxj9YCpPSw0NBUpFh9K9vhap4Sn9R3K1jsNoSOI187cv8AWrDuXuqysMRiFs3/ACozxW41d+QaxsByBPM6MsXh7VbN1cVnwyX4rdD/ACmy/wBNq1fSgrWkN5HYinqDt7W1PR6MlhXquV2uonPQoooohCiiuGiE8ySAAk6AaknSw61meNxwlnke9wzmx/CO6vwFWbfXaBUJCD7d2b8q2AXyLH+nxqjTvlcjr3h5Hj8b1zvql/NvaHx3N/0yngvun56Em8PJUnh2BqsQ4qpHD46sYDU0LK+Q6kzOBaofEyU4kxlxUZiJqmq8jqQrXgNmJTMDx4cKYbJ2jMoCkB/vLe6j1PDzpSeXpx5eZ4VKYfB5RwCjqdPM08NIutSlvzOyZ6MYa1lseet/dXqeNIVGYXY+xGtrknz0UdTSGK29HF3Y++/XkKnd193cPPho58RGs8kozsZAGy8RkQcFUW9edTx6WvYgdSq+0UrsiQJbRllysWGnYYhojH0ylblj1Zgb9LaUwwgkDFRiMQCOBMf1lSOQZTqDbmrAc7DgNGj2RhI9Ew8I5d2JB8bVQ3icXkUFJFBYrZrMoJNhm1JHC/VTVuTjWVAd7H8CQx767d9aP8xxDLM12keJES4ZwjRluBsVckLYeJ416GOSwZAxDmyuxCCRtdAW1PA62A00plBIMQweUADQnLGdSBYFm9Bw6UlvFBCI7KwduQBJy31JtwWktEHuMgAjzHeztqxYhiqPlkUXaNrBra2IIJDDSnjMy8VVvPun4VlWL3fxbTHE4UZ2jtdIzeVFUWuYtC6HX2M3Q2Nqvm7m9hmhQ4hcjEEE66EMVIN9R7PPranbcfggdfB/uKpdycofiOsdt1owbQhTyJ1HoeFVrG7ReU3kYnwB0/flVydAdVIYenyqGxm7SOcwVkbqnD1Xh7rUqSo7IjaKT4jTZrCwt0qw4OewFVvsjE5Q30AtcWuCNDb3j0p/FiqWddncZU9aMtEeNpX67VcXGUoMZVfcgaVMlsTOCK8bI2rJAxKd5M3eQ8DoNQeTfDrUU+MpfByWj/MS36D4D416jtW3NejPWqUrwI2DNIweMWVA6G6kafqCORB09Kc1Udy8X35Y+Vlcefst8lq3V2GLd71Qecxk0+zYUhRRRTEXhRRRRCUXf24niPIxsPc4v8xVUx5ut+a8PXl6/wBqvH0hYW8Mcn3HsfyyDL/mEdVLZWG7XE4eM8DKCfERq0tvXswPWuby6ScrX3qdFiWgY2/rcjHZkco6lHU2ZWFiOnmOhGh5UtHiqs30oYXvYZyNP4sZPPUI66/yN7zVSOz2uAjZr62YWt6j+1UZOOtTlZfj3G2sNqPxjaTlmpliIJYlLyJZFBYsCCLAXPjTDB7YEuIMWU2ClibjU2UgAC+muute0UEqWHgSN1wBC/JkimLOcZQS1xlAFyWOgt6nTxqT2juvjPq8k8pChFzdnmzyFbjOSR3VstzYZibcqiJ5iq3HFbMPMEEfEVrgxauoZSGRxmHMMrC49CD8a08ehLQQ0z77nr0VmPQqLaf+/G/OtB3NxJ+pqn3GkX3uXH9LgelUvH7K+qzvD9kd6I9Y2uUv4jVT+S/OrBuZjADJGSLtldR1sCrgeQyn/wBVHEU1W6b+JLLYW1bH8y1s9Vre/aQBjQEl7ktY6iMqQVP5jY2/DfpVjC3FUeWDtcZiFfQrIwH5bDJ6ZStOZtgSvv5iWHXzs/idwk12Y4cMGAzOCBk563JFiSLaXv0pjhtq9o95dTwIOluunWpGKIQTLY6SAxseXetlJ/nC+80rjNjpJqV168x6jWk6KUuTkp7jl1zU2aYdRli9jg2eI5SNQVNiPWoZMQWJdjdmJZieZJvUhjMA8QsJG72gW4NxzubcP71E4sFAbDgNP7UtdU1X47jVNq2DlqTmw9j/AFjORIYgtlFhnBfiRYkGwFuB+0KR21h5sKyqZVcupYZcy6Agag9T4ngasewsOEhRF1sePUtYs3qxJqsbVxRnleT7I7qeCITb1JJb+an7aESsch3Earnew8fEYvO0wBbSRRoTqCPuk+fu9aQi2kuYrmXOpsy5gSCORANKqpDi3p6/v4Vn0ymTHznDqJQzsQ+tkuwPaA8rNz4G/O9Z9OOLCwJ0BHrrzWFIG9zR0xnjXs4wDmKnNl7JgkiDGJCed1B1/SkptmLFcqi26hRcevSs8lY4uz1DdrYzY2RlzZUQAu3O7BsgX1UknoPGkMJK2WzaMpKsOFmUlWHoQatn0a4f+HPJ96UKPKNB/wCTv7qru2ogmMxKjh2uYfzojn+ok+tPX46rjq48xSm9myGQ+BLDuGl5Zm5BUX1JYn4AVdqrm4+Dy4XPzlZn/l9lP6VB/mqx1tYScKFExsx+dzH/AI/xCiiim4rCiig0QkZvDg+1w0ycyjZfzAZl+IFULcmzY2I9ElYf4UH/AJVoO2NorBGXPHgg+81jYfAk+ANUHYuXBSJiJmCxKjo7anLdVIYgC9rpbh9oVlZTIMmvfn/upp4wb9PZ/wB+O5YfpFwZkwyFRdkljI8muh+DVA4DA5R48zT7HbaXGFHjuYQAyXUoWLD28rAEC3C4GhJ50tFHWXn2iy48fjqPYgNVIB8nuQ+8djHkPBrgjqOBrMi/1DF6XMbKt72JKNa9j1DAn0tWj7cku1ulUbfbCXSOQfZJQ+Td5fiG99MYDb/A+DK8tdKGHkdydkUFbg3BtYjgQdQfIjWrjuZiD9URb3ytIvkO0YqvuI94rM91dpZ4TGfajtbxRr2/wtp5MKvW5U2kydGRx/MpU/FBTWPuvIKGUZBFmOGEQ3igz4zU6MiZT4DMCPf86UfZwjAZD317ynxGo9OR86W3gwpOVx7SXt49R62v5rXrD46IpmZwNNbn+/CoZisj8hJ4jKyAS0YPGrLGrroHUG3Q818wbj0qo7eh7HFdsfYayueQ+6x8OXoKmN0WzRuR7BlYp+UhLkeBbMRUrtLCKyi4B5cOVaBT9RSA3Wx/uIB/09xK/B/1KdtnExlMqsGdtFCnUnl8efKpVF7v79aUw+w4oz3UVb8woHyp3Lhe7UMbGFAPe9yWTkm7XXiVyPvyseIXuj01b4n4UlvBEpjsqjMdB5nSlkzwMwMZdSzMCupGY3II8yaVw8LTSq7KUVdQptcnqbcNPnSbUWWWnkPJjgvSuscT4EfwqUjFhqq/LUfpVOyFCycjr6Xvb0IArQZItD5H5VStrAdrlHIKD+YnX4Wp7LA4RLEJ5yob8bY7CHKukkwKj8MY9o+Zvl9W8Kjvo8wNopZD9plQeSjM3xZahN9Md20+bkLqv5V0Hv1Pqavmw8B2GHijI1C3b8zHM3uvb0pHIApxwvy0dxz715b4WW/dqbQr6ipqeC9VXY2IAerlEQwrBbzNKzrTCPNzp1RThwMpBd1/EGbM3qCeHS1VPfEf79OBxIi95jA/tUxiEKsrroynMP1B8CLj1phiIhO0s7XVnbRTYlVVQq6jQnu39a0P1YbHFbeQR/iK108bjavgj/c0PBYYRxog4KoUegtS9Rmw9p9vFmtZgSrdMwtcjwNwfWpOukrYMoK+JhOCrEN5hRRRU5CFcNdrhohKvv3Gezjfkslm8A6lQf8AFlH81VT66CDFJYMVJTX2wLXsOuuorTMXhlkRkcBlYEMDzBrIcXjAu0XwZVs2H1SQkHNG6oyhtNG73rY1i5+KWY2jxr+hNfCyQFFR87H+zLRgIQAKdTzgCo4YmwpjjsZpXPgzV9osdmR+0cXebKOlz+gpltDA9tE8Z0zCwPRhqp99vea7hDmYt1P7+FPHFaFJ49D4ldq78/MzrYLlMSqkEE5o2HiQdD5MB7hWibIwkyN2iEobWPQjowOjD96VD4zZsZmWXL/EBvcGwJHAsOZ/ZvVv2dtxG7rWB/v4U1lWlyHTo6imNXwBRu4um0w9ldcjXHip/Kf0PvNKJsaN2BKKT1IFNdsFAmneZtFA4kngBU1gIyMubjYX8Tl1PzrRw72uU8/iIZdK1MCnzJTBYQILC376UY/gPX9K4khFJ4hibXp6Ixu4pYiuxw86VyX0rySjXGQDTTpemErKneOgGpPQVKYs3Pr8qiNsYQvGwXjoR5ggi/hpXjbAOp6uiRuR2K2nJP3UBjjOhP22HifsA9Br48qhdp7O7IA6WLWHLWxP6VMYXbEarZ7o44qwsb/rUPtzH9qwHBVBsOGrc/cBWCHsdizzcK1qOKf/AGZ7sTdp2nSSZCqRa2YWLuOAsdbXsSeGludXcLemEE3eN6k4DS+Vc1rbMYxqVrXQjZ17Nw45cfKrRgNo6VXMadKX2VN3R4ae6lHGxuMgDwZbGxVxrUPJiSSynupFYsfvZrkC/IC2vpXtZ6a7rTyTbXERCnDpG8hBAJMqCKxa/QyJbl+lmJQb3Kj6i+Q6468v3/8Ac0LdLAtHhhmBDOWkIPEZvZHgcoW/jepuvINeq62tBWoUfE5p3LsWPzCiiipyEK4a7XDRCJtWOb/SLBttSTlE0UMhPLOBiMPlPmMmvI2rYnrKvptwbouHxiAHs88El1vYS2MbnoA6kebjrUHXmpU/Ik0bgwYfEUE2lR+05e4aabB2r28CPzIsw6OujD36jwIpXaJ7h9PnXG+2UfifiddzDryHzEsE9O5JdKjcMa9zzWq5emlTDaz1nuTVn2Js6OfDrnQNlZ0vbXQ3Fjy0Ye6qaH1NTWwpHykBmAvfRiBwA5HwFaldgq/IjYmbZWbPx3oy5YLd+GM5lXXqbk+hPCpWKHUXqojGyw95XY21KsxZWHMEE/Ea1bYMWCAw0uAR5EXHzrQxr0tB4jWpn5FLVEcjvcdHCCkniF7cbUpHivEH4V5eQdevzpqKzhXSvIIA04n4CvDz9KRons7MvCk5CqKXkYKvC7G3oOp8KVjjuaru9Uv+8QofZ7NyvTNnAb1y5ffS+Raaqy4G5fj1C2wITqO8RtPDnUMT5Rv+oFUXbuPVppWW9i3dvobBVX9Ksk2HFjVL2ngmDkjUVkPltYOLamsmKtZ5L3/M8QRMyvIB3Iyisb/akJCgDnwuelxUhhpKZwXWJl4B2jzDrlYlT5g/M0rCcvGlLOJHUbTYPcWxT0vs7QH3+/8AZpo7XIA1J0A5k8gKep3ZHT7hVD0zCNHb/Pb0qPtn2y3wJPmA4X5MeS4jKpJ1AF7dbcv09a8fQ5DI+PxMkmhSFVIsB3ppmk5cf+EdfAVUt/tqEKkKmxb+I+v2VNkHqwJ/kFaf9DmwGw+BEsl+1xREpvqRHa0Kk/lJa3/yGtj0yjhWbD8/1Mf1K7k/AfH9zQVr1Xla9VqzLhRRRRCFcNdrhohEnqK29slMVh5cPJ7EqFCeNr+yw8VazDxFTDCkXSiE+bt0pHw+Jlwsos12Vh0liuGt+ZQfPKtXKPDdrIkd8uYkA2vYhWIuOlwL1at8N2sDH2mNlQDEPljjcsxLTECOIIl7ZzYC9uAJ4A1DYPBukqyBc2Q3IGlxYqwB62JtWDnKi5Cs3g+ZuYTs2OyjyPErcqtG7RuuV14jj4gg81I1B5ivWW+pqf38eGXDrLE38aFlGQqyyNE5sy5SO9lYh9CQBn61TsJtLNp8P3wqi6kKfwOxGKriy/mNGOkKg399S2C20i6La/TifcKktnbtQyQQSGNSzxqxNuN76nqdKlMJsJFsFUL5AD5U9XhEgbbqI2ZoBOh3IlZZJ+7lKIfaYixtzsON6ueETQDhYD4CuYfZSina4U9a0KqVqH4zPtua09zwUotThYT4V6bCeI9KulUbZa9xYct5dacpABTgCwohEHjCiwqvbxbFE66301BBsVI+0D61YpGvSLrXhAI0Z6CQdiZnitg4hfZkzD8S2+Kn9KjpNk4n7qnye3+Za0/FxDTQU1OHBNv34k0o2HUTvUaXMtA1uUDEbGeLDNLLbN2kSKoJOW5YsSeZIUDwF6jZcUAKnt9Nvo6CCEZkVw7ScmKhgFQc17183A2FtNarWxdifXZGQtlVQCwBsxDXFhfgOp8RWZelYb8fAmnS9nHb+TLjupu5eJcQ4OaUZoxb2Yj7Lnxca+CkdTUVHgWE2IYlWzzzSAqcy5WIygG3JVA8xzqyYsJYDEYkZQAAhkCoANAAgsLcOVKJjYGUCOzAdKoyMtWrFda6H3PaKiLDYx2f28CZlhd3m2htowMD2asrS+EESLf/ABkhR+e9fQ0Q9PAcvCs1i30GAxaRylmw2I0BOpw8mZV7vMxMWUlRfKQSNNK09VrfxWDUqR9TGyARa2/ue1r3XAK7TEohRRRRCFFFFEJwik53yqWsTYE2UXJsL2AHE+FK1xqITAod6TtTaizyaQwq5w8RN8huoLOP+oQcx6WA1tc3d9r5BcLmHQVm/wBKWx22VtUYqFQIsRmkC65c3CeM9ASwbwzi3DR3s76SsKwGdmjPNXUn+pbgjxNvKsL1LGtewOo2NTZwLaRWUfoy2De+BmKvDIpBsT3bX08fGqtvDvNg8QVWFXWUMAWkTs9NQVueJPSmm2t44O0UxrIc1s3dsp0sCoOrNw4cR6V5xeAiljzkB85yDLYsxvqFb7LAXOulgQwIIq2j0+soH7BlNuW6OVBBEs27u0pYUyi7R3JMbHgeZQ/YPwPMc6t+ztoJKO6dR7SnRl8x+ouPGsl2XtrEYRuzK9vGPsP3ZFW3FH10trY5l8uNXGHaKPEuLgbQXI5EFfbjcddLEajn0Nec7sRtP2plvCnLG16b+5pUSXAPWnCR1H4bGaAAcuZ91PEnPQVsbEyNRwIxSc5y+tdWY9K4wvxohPCzfsUtGlxflXnsr8OHUcK9dievzohOlKTaPwrxJGedISaUQjfHAA34AC5vpYakn041S8dtJsRcLdYeQ4Fx1fw55fK9zws21UMkci31dGW/iykD5iqYm2Fhw0srixhR2ZTp31Fgh83yr61l+oPZpUT5mngLX+Tt8SH3qeOBRnbvsO7GPable32V/EfS50qrw7FeYh5O6OSLfuqeBJvoTyB1tqcosGYbK2oJyzSHNiCSzMx1by6fpwFhT7B7SdHyocpYZdVLgeLKNTa5ItzNuBNNY2ItK99mLZGU1p+hJuCNGkEbOimyk52Aaw0GW/E6D59KseK2zBh170kaDxYXPko1PoKyra+1Y0c5BnfQXezWsLF2to0h4m2g4a2uYnZeyp8ZOsUKNLK50A+ZPBVHMmwFV5OEL2BLdD4lmPmGhSAvZ+ZsH0d4L/au0/rbBvq2CAEQOmeY3IYjqPatytH4328Cq/uLusuz8FFhxYsozSMPtStq7a2JHAC/JRVhFOVoK1Cr4ETdy7Fj5M7RRRU5CFFFFEIUUUUQhXDXa5aiEq/0g7mrtPBtAWCOCHici4VxcC4+6QSD4Hwr5b3k3WxOBl7LExNG32TxVx95GGjDy4c7HSvsphUFvLs2LERGKeJJUb7Li9vFTxVvEEGiE+S8FtZ49PaT7p4eYPFT4irfsPeRe1EqRxyv/wAyN2ZGk1BJuO6SbAEgXa2uupf74/Q5JFmkwRaVOPYnWVfBCP8AjDyAbwPE5tqp5gg+RBHyNEJbNtbwsock/wAVz3tLZBwCgcgAAAPAVYfokZp45MOSMiSLM3UhwFZfIlEv5nrWaYjFNI2ZyWOlyfCtN+gvZExxEs4BEHZtEzHg0hKOqr1IsGPQH8QqDorjTCTR2Q7WbThVNSsOH6+7+9IYCLifIVIKtS1IzqravVqAK9Wr2eTyq10121FqIRNhTXEYfTSntqSdwKISCxEVZR9MhSHDoBpJO9ja4ukQBa/XvNGBfx6VskkXuuarG+e6MOOgMUvdIuYpQLtG5A1H3lNgGXmBpYgGo6B8yQJHifMKSFTcaEVKYvb5KBEGW4/iN9pz58h4Cm22djyYWd4JlyuhsRyOlwynmpBBB5girpuH9FL4rLPis0eHOqr7Mko5Zb+xH+M8fsg8RKRkBufuRPtCS0YyxqR2kzDuJfl+JrcFGvPQXNfSm426GG2fDkw695rdpI2sjkfePIDko0F+fEo7M2akSJHEixovdRFFgNeXUk6km5J1JNWTDRZQBRCOlFexXla9UQhRRRRCFFFFEIUUUUQhRRRRCeWppi4Mwt6jz/fzp6a8laISszYXwqqb2fRzh8eC0gMc3KZB3v8A9F4Sjzs3RuVaY+FBpP6iKIT5fxX0Q45MUkHZ50kayzpdogPtM5teOwuSrWOml9L71u/sRMLDHBELRxjKLjVjxZ2/Exux87cqs4wQr0MIKIRlAhHC4p7Eb+dexDXpUtRCAWu2rtq7RCebUWr1RRCebU2ddTTuvBSiEZGOmk2FvUv2dc7EUQlP2lubh55YppoVkeG4QtcixNwGXg4BuQGuASetSYwpJ61OGAULABRCM8Lgsup49On+tPVWvYWu2ohAV2iiiEKKKKIQoooohCiiiiEKKKKIQrlFFEJ2uUUUQhQKKKIQNdFFFEIUUUUQhRRRRCFFFFEIVw12iiE5QK7RRCFFFFEIUUUUQhRRRRCFFFFE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3798" name="Picture 6" descr="http://www.google.com.mx/url?source=imglanding&amp;ct=img&amp;q=http://4.bp.blogspot.com/_C7llXz21ZD8/StVWbggqSuI/AAAAAAAAACg/q1q1-s71VVY/s320/trabajo+en+equipo.bmp&amp;sa=X&amp;ei=ljS-UIb9CcKA2gXWr4BA&amp;ved=0CAsQ8wc&amp;usg=AFQjCNGwhKqaLiFXN7k19EadeQSgE-AQH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2132856"/>
            <a:ext cx="1777380" cy="1777380"/>
          </a:xfrm>
          <a:prstGeom prst="rect">
            <a:avLst/>
          </a:prstGeom>
          <a:noFill/>
        </p:spPr>
      </p:pic>
      <p:pic>
        <p:nvPicPr>
          <p:cNvPr id="33800" name="Picture 8" descr="http://t2.gstatic.com/images?q=tbn:ANd9GcTGvjKmJtudNDgXafqyF8h_TrTAobMOn958wPd-gqWnVRL0OuBB1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132856"/>
            <a:ext cx="3062337" cy="1673350"/>
          </a:xfrm>
          <a:prstGeom prst="rect">
            <a:avLst/>
          </a:prstGeom>
          <a:noFill/>
        </p:spPr>
      </p:pic>
      <p:pic>
        <p:nvPicPr>
          <p:cNvPr id="33802" name="Picture 10" descr="http://www.google.com.mx/url?source=imglanding&amp;ct=img&amp;q=http://www.empresaspymesblog.com.ar/wp-content/uploads/mision-de-una-empresa.gif&amp;sa=X&amp;ei=2DS-ULKFD4Kb2QXG8IGoCA&amp;ved=0CAwQ8wc4Gg&amp;usg=AFQjCNFmFGOVsoMl7m2tX92HR0U9-5hLa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005064"/>
            <a:ext cx="2664296" cy="1885822"/>
          </a:xfrm>
          <a:prstGeom prst="rect">
            <a:avLst/>
          </a:prstGeom>
          <a:noFill/>
        </p:spPr>
      </p:pic>
      <p:sp>
        <p:nvSpPr>
          <p:cNvPr id="33804" name="AutoShape 12" descr="data:image/jpeg;base64,/9j/4AAQSkZJRgABAQAAAQABAAD/2wCEAAkGBhQSERQUExQVFRUWGRwaGBgXFxcXFRgYHBYVFxUYGBYYHCYeGBkjGhgUHy8hIycpLCwsFR8xNTAqNSYrLCkBCQoKDgwOGg8PGiwcHBwsLCksLCwpKSksLCkpLCwpLCwsLCksLCwsKSwsLCkpKSwsKSwsKSkpKSwsLCwsLCwsKf/AABEIALcBEwMBIgACEQEDEQH/xAAcAAAABwEBAAAAAAAAAAAAAAAAAgMEBQYHAQj/xABDEAACAAQDBQcBBgUDAgUFAAABAgADBBESITEFBkFRYQcTInGBkaGxMkJSwdHwFCNicuGCkvEzshVTosLSJDRDY5P/xAAZAQADAQEBAAAAAAAAAAAAAAAAAwQBAgX/xAAkEQACAgICAgMBAQEBAAAAAAAAAQIRAyESMQRBIlFhE3FCFP/aAAwDAQACEQMRAD8A2iOxyOx2B2OxyOwAcYwYQRjBkcHQg+UYAaOxyOxgAgQI7aAAQVjBoJGGo7BlgkHEaB0R2OCOxhgI5HYjNr7wyaYfzXANrhfvH0gAkoSn1SILsyr5kD6xkW3+2CaxKU4VBwbVvnKKZO2lOqHJmzGYnmcv8CFyyJDY4mzf6neull/bnyx/qB+kI0u+dLMawmAciQQD6xh8vZrHMesSNNKwpmQL+1+BBhayO+hrwquzdpdUjZKyk9CD9IVEYRK2o2AOrFW1uGKtiBIOY6W1jS9yt6DPlhZhu+lyLEkcD1hjyJSpiv5PjyRbIEC8dhgo5AjscgASqqlZaM7GwUEn0jId5d5ptQ5uCJf3QdByy4nrGq7RXEMOo4xB1NAssXCAjjlnE+Se6RTigqtmPbRRsJ8F+unzFWq2twPp+sbLtOhlTVOYB63y9OEZ3vBsRVJsVPm2XxGRkdyiU545iELViW+6o8r29yYZGGiXoVMwdYEIEwI2jmz2NHY5HYcLOxQe0btRWgIkSFEypIuQfsSwdC3MngIuG29pinp5s46IpPmdFHqSI8w1Ymzp7zZl2d2LMx/eg09I4lKjuMeRLvtWrqW7yoqJjE8MRVRfgJa2AELUJnymLyJkxD/S7fQmxg2y6J2AARz5KbesWeh3dmEfZPz9Imlkoojj/CZ3V7U3VllV4yYhVnqLAEmw7xRoL28QyzztGoKbxh+2d1JglupFyNeOWpjRuzLabTqBA5u8omWSdfDYrf8A0lYbjnemKyQrZa4ECBDRJ2CQZoSmzQqlmIUDUk2A9TAag8HjPt4O2WkpyUl4p7c0sJY/1HX0Bihbb7Z62dcSWWnX+lVZrX4tMB+BHNo2mb+IEeb6XfKrKtMm7QnAg2Cg5nQk2AtYXA6kxct3O1GYijvXacts8YRWudACi66a3zMZyDizTN4trCmpps5jYIpOfPgPe0YHteqqJpLTCWMzPFmRY6WPKNA7QN4pe0NlvLkNZnmyUz5PMUXyOYF8/KJqp3SkmQklFCiWoVOgAtnzhOWT9D8MV7MWp9lm4yN+cSv8MJeZseOWvtEptu9I+CYluR4EcwYqO39p4s1yPP8AIxzFL2Nk66JOs24FzQ2Fs/8Ajlf6xA1O3m8WdhbTgDzHzEI9USY7LQzXSXxdlW/9xAv8wxIW5E/V7Va6y0N8C52GpspOuet4vW4+3QU18Qt5j9/l0MZZNrQ1Q0xMlLErbKyliVy/tIETdJtPunWcml8MwcLnj5EfWF5o8mbilSPTOydoCbLDA3PHzh7GX9n2816hUv4Zl18mAuvuLRqAhuKXKIjLHjI7BXNhHYTqG8Jhj6OF2M2aCsLixjogFcolK+iqbw7JUg/lkYzLb2xmANnv9fURr+0lBvGe710JzYA/vnCVOmUONxMnrpbA53hgYmNrLY8R0ziFmG0WRdkM1TFZVE7C4Ukc7dbR2LXQbyJSykkkC6qCcr5sMbZ+bGBDuAjkenI7CYeDB46NInfCj72jmp/YT1CzEY/AMQNJsiSNJSewi4zwGRgdCCD7RnT73CUSDKm4VNi1hbI62ve0SeQumWeM+0WiQgUWVQByAtD2l10isVG9SrI75bsnMRG7E3yqJ1mAkKpNgC5JPrbIwhMrlHVFo3mlZFuYhHcGT3QnKbATHDKOZwAN8ARJj/6iQcS4SRpyMJ7Lp2NRYqAksKVPHEVIb6wyLqSr2SuKcXfosUCBAiwiKvv1vzL2fK07ycw8EsZD+5jwX5yMYDvTvvVVzXnTDh4S1usv/aDYnqbxrW9e6L1rT3JIJvh6AWWWvQak/wCYpu19xExqstbAIpbq1vEfe8IlOuyiOO+jOASeOf5w6k05Y+3xF0nbisiq6qHDcPy84i6iSUawTCw1VvtfOscLImd/yaIOXstyQD+9CPyiZo6IiWqMbHGM+Fra+WRHrEbV7TYZZiG9JtYhrMcjkSeF+PpHfZx0XzYW77CbKUnITFBtxwvcfVTGysY880G9syTMyN7MrDO9siCOoyHxGo1W1zU0sqols3dn7YS5NwbMthncG4tCMja2PxJPRZdsbHlVEopMUMp9weYPAxiW+m402lJZLvJ4EfaXow8+MaVs/eiVMOGTckGxARlYGwNiLDOxETzUuNPGuo0ML5NdD+Ca2zy68LbPnYZgb8IJ9cJA+SIsXaDuz/CTzhH8tzdeQ6RG7D2F3qMcYUi2urE6KOunvFmJ81aIcseDpkXJ1P70iYpJmROqnJ16H7w8r/HWGlVs4oTcFWF9Ra5X7Q8xCsmZdbjJhkw4MpyvGTVGQdls3Lr8FXJzzExQetmC/Qx6QEeU9iziKiUeONQeByIIPxHqpDkPKMxabDL6DRA721c+UiTJKh0Vv5q/fw5AFeGWfxE9CNWgZSp4i0Nl0Ki6Zm2/1ZVq0v8Ah5mCWw8VvtA/8QtsqlnSVBafMB43sy+t4sW16ETMgpa3AWv8kCM925vdPE00yU9pgNrYsQPLO1oi+R6S4VsuYrWYeIqeTDj5jhEdXysQNxeH+xNjzO5QzsIci5C3sDyudYXrKcAQmSfsZFr0Yzvps7CbgaxSFk3cA6Xz8tT8Rqm/tONYzKaAGbyt76/F4swO0iLyFtidTVYnYnibwIazEa5taOxTbJdHsoWNiNCL++cdwQy2LOxSEPLw+3+LQ+jpdGHMEULbW6sqbMYte4OfI8rjQxf4pW91b3E4kmyst/MjIgfHvCM6+NlXjS+VMX2ZsOW0lpJAwcBaG0vdunWZiAGJT5Z9Ypczf+oDFZAQjgcYxLpmy+8KbO3qLNhZwzm5dl/ETx4DXSJG6Relv8NXRvB6Q4oZdhfnFV2VtnwWJvYa9ToIt1CfAt9bQ/E02RZ1xFw0dxQLQMMVkgg8sC5isyKEGYzG2fD1P6xaXW9weMZxvPs6pkzxMkTHaXxW4soBzJ5/4ibOuivx32WL+BCqVA8Oo6RVt5d3UmKzsBiA1tEjQb042wFkc/0sD7gRNTJYZCCNRnE2vRW7XZ5w2tSMrmxuvARDuhBjR9u7uMs90VSVxXHQGHuy9y6fGstpXfs4Ym8xpaywLaYfEzZ+kOWRJE38XJmZ0EiZNmS5UtS0x2CoOZOg8uMeot39jJR08qnWxEtbE/iY5u3qxJ9YxZ9nDZG0kmgd5LW5TF9sBlK+RZb2vxjRNgb3Ta25lohQNYtcgjndSNbdYJy+kGPHumyyydkSpcxpoQY2NyeMF2hXZQZqu2RiOqziiacn0izHFXbK7vNs9KqUUcX5cweYjIahf4dnQ2ZwSAL5LbRmHE8hGwVUwzfDLOGWPtTOLf0y/wA26WHSlb2bHRgFVQLA2I1yOWfHUx3gm4OmK8mCyK16KDMqSbm5JOpPM6mHOzpwwlT6HiOfpDWppWRsLCxEGljLEOdvI6xXJ8iFLiS1NOImymPBlv5hhf4tHrGQbqPIfSPINNUWNjpqPMcB9I9bbIq1mSJboysCozUgjQXzHWCCpnOR2kOybRH1lVbWHs1LgjS8UHbdNtKRMMxO6myVFze+LqbDQW6GMytpaO8EYt7ZaaeYDBWpEDYsIvztnFb3fraidMZ3XAgGQ/EePp+sTs2qiXnoseNqWgVdaAIrO1NrWvDvaE68VHbTk5RNKbkyiMFFEBvTtDvNIz6qPja/7yi/VVLkSdIrVTSEEvJF24E/VQfvcj7RZglXZF5Cb6I//wAGmcQo6Myqel1JuIEMZiNc4r4uN8zfqTAi60QUep90KrEjL5N+R/KJ55gAuSABxJsIzzYlfMWXMMogTDLcJcXGPAWS44jEBGTbX3uqqrOdOdgfu3wqOmBbAe0bDaBnoDaG/lDIvjqZdxwUlz7LeKFvv2j0dVJMtFdmBujmyAHyOdiMrWjJS8Jg3MdOKegTp2aTJPfS5cyVKkzGIsQ2RBGufGFayeVk+MS0IystgFA/OIbd+lQ7LaoMxpTSZjBmU5sCbpkdTmBlnEZuwVr54lNMYnUKci+eg4RDLDK6PS/9ScaL7uNLaqmYgCJSte54kaKOcXzfGv7iTKZTZhMFv9rYvS0L7vbJWTLCqAABwyAHIRnnaTt8vWCSD4JK2sPxtmSeuG3vFOHEosgy5HMuUjtKpVRDPYy2OX2WZb+ag29YtFLWJNQPLYMpFwQbgx5n2xUllsOGcOt2d8qmkt3Uw4b5oc0Pp+kOlH6OEei6iZZbxDVFWFNjY3y/5io0XanLnIUqJZW/3pZ062MKydmSWdWlVc15WTFXcElr3scQuOGQiXMpJWW+M4dMn6WklSSSqAFje4GsI1201ELtMBW0Q1VTgsIjbK+tiL1GNr4YdU9ExmrUOFWXLSyAHMnPExyygk9gi8IjGWZNwjGxQG2HhGHSlSszftCr2qKnIGw+BfIRbezLZ9UlHPmoWVFN1QKpaY9gMN20ytrCbbqmZUuCOOudrW5xaJm2pGzaFadrTJrg2lo1yzNkpxDTO1uPKKoRtUQSyNT5DyT3yI0yrmy8JthVVIYG+mK/iJysAIZ1Dmb9u6S/wfef+/kv9I9eIg2z5SqizahrzyAQhN1k5fYQDUjO7HM3OgyhnPqSzE8Ikk0tIu736FJ06+QyA+kQs6T3k63AAfJJP0EPZs60G2FIxTHPUD4ELR2yM3h3XlzALrwyPERUdgblTKqpaTJyC/8AUci6qPzbpGzJsYzmCjLmeQ5xZtkbBlUsvBKUAak8WY6sx5xVgjJ/4ReRKK/08x72bq1FDPEmYCQ5PdNkcSqbE2X7OsaP2J76JJxbPnjBMMxmVjkCxtdCDocrg8YhO0XbCT9pMwsRKtLxD7xB8XnYkj0iv74ScL09ZKNsdlJHCYg8Jt1W/wDtixqlojVN7PUsNtoSS0tlAvcEWva/S/CKn2Yb5CuplxH+agsw45ZfsxdDGJ8kY04sp1RtwSTgmS2lkDlce4hAbSWcuKWwIPLnxjm+c+S0y1Q5VUywghcWhBJ1/wCYr+zdp0qqf4SWTdsxLVjcgW8Tt4QdNTEGSDR60GuKb7ZMTlyitbWnIhsc2OijNj6cupyiTqJk6YM2EleS2aYf9R8K+l/OIWolKl8AzOrElmPmxzMTpJPYxttaIWsks+cywHBBmB/cfvH484j62ZgQka6KP6jkInJsu+cV7bD3mKo0QFj5nJfzh0HbETVIjhLAy1PE8zxPvAhBmzjsMF0vo12jbuprL+Fvobj6xk+8VJ3NTPTlMa3kxxL8ERrm3JeCqvwYA+xsfgxnPaLTWqVfhMlj/cpKn4wR6MDzmVpYKVgw0g1oackpu3SNVSptL3mALiqPPu0I+pX36Q/3I2AaqolzE8DSkxllyJa9la3A+WtoS3LnJKm1M1zZUpJvuxlqB9YsHZbtsCeskJZCuEc8iGxOeZN+mYAgrTC9mwyNplZRx2xKNdAbC5bp1jzxtPabTZ82be5dy1+l8vi0bJv3X93QVBvYlCgPHFM8A/7r+kYWYyJopOnsdMr6njCclbQlNc2A4sbD8z7QqgsBGgPZE20TmwNogTkUorg2FmzGdhfzv+cVedPtcQ82FNOK97E6Hly+kElao6jJxdo2lZIRfCmDmBpfn5xEzK04s+ERuw9tVVTMFKSiTCDZmvZltcEEA55H4h1tfdufIaWjFWMy+ak21zvcA8RHkzxSi9nprNGXQQF58zCukWJaMSwoA0hxsDYXdrYC7HUxDdpu838DT93JINVOBAbL+UmjOL8eA6+Ubjxti8uVLRXt999MLGnpzhYZTHGv9gPPmYU7LdkyJtSZjktNS3dqbYRzccyPiMsXHqbdTfP6xL7L2i8t1ZX7tlIKkNaxBuMxFsYpIglJtnqD+Cl3vgS/PCL+9oRq6OXgIwLb+0RC7j74rWyrNhE5R4gDcMPxr0+kT9cfAYKC2Z5vRu93MxWT/pvmByPEeUF3fp7YssyxHtYQ83srSXUn7KjTpxPnEnuRQXQzTmCzlevjNj7W94heO5tI9COXjjTZYdnUfdrn9o6/pFR7WN8jRUwlSmtUVHhUjVE//JM6ZZA8yIu1ROVEZ2ICqCWJ0AAuSfSPOG8u2TV1k6rmXw/ZlKfuSVvgHQsbsRzeL4xrSIG23bIqnpeLfP7zifm7DeoomlCWQbh5bMQFxC9uZsQWGY4xGU0kgYj9o/HQchE7sbbLSja5ty/xyjowjdyq6ds6rltMVkUm0xT7Gx0Nteoj0cr4hccRqPqIyypppNfIKGyzLXU20PDLkeUXjcqe5pJaTRaZLGBs7g4cgQeNxaEqLjJ/QyTUor8KtU9kki7TKioqai7XCvMIRbm5OFdSdCTD40kiQgSWFVRwEXiZKDAggEHUHQxETd0qdjcqf9zfrCs2KU+huDNGHZn+0K65sucR0yQTmY1SRutTJmJYP91z8GIjfrYYaQJiAAy9bZXXjpyNvmJ5eNJRsqj5UZSSozOpiuGXjaY3M29FH6kxPTpZvCW79BiVj/W//dCIOkxs9tIgxs23CBFrfZhvpAjvmc8C3b5SMkfkbHyOUUTfylx0qTeKML+TZfXDGmbxSO8p352uPMZiKJXSO+pJqcSpI87Yh8x6qdM8l9GYqcoOITQwddIpOBGc7EhAbB9eWRBz6DX0izbmbQw1tMkvJMXi5zDY2ZvXQaC/OKxNUl1AGbC3v+/a8WTc+eBW00qXmDMGN7ZuRfIckHDnryg9Mz2XztdrcMmRJvmzY28lGXyw9oy2Lh2p13eV5UHKWir6m7n4Ye0UuofKw1OQ/P4uY5XRoSScTFuAyX01PqfpDgmwMJy0wqAOEJ1c2wMb0A2qJ1z8RIUM+zfERElrsOmcOJD55xymaXyXvOKVFm6zZbAyup5X/DYkHoYtvZ9R1FekyvnzLzJkzwLwWUtwAovkuLFbna8YrMmPPmIi+JmIRBzJNlHuY9C7CkLsynlSTMDMiqrG32hqCBnpc5QnJJPs7gmuie2jtUUsh5swYElrdmP7zJMecNubwPV1EyfMIu5yF/sr91R5D5uYu3bNvaZ88USNeXKIZ7cZhF1U24KDcg8SOUZuyqv+I2jnscU0nvDm2FRy1P6Q4mU6KxA+TnDAVmXEfH/Mc/iRqbj3PCNAndmVzyJizJMxpbroyt6G4ORHQxve6m2Z1bRy3mIFJuCwyD4SRiA4Zg+0edqSauIYjlexIGdudiR7XjU+z/beKqSUr2AllZWMAEkAagZAlQchwjALxtbZGIN5Ze0WDZtEJMqXLUWCKFFugtELtzaDye7BGIFlxG2WTpfPhnn6Q/2dvLTz5DT5U1XloCWIOa4QSwYagixyMcpJHTbaKH2y72YEWiRgDMGOefwyr5J/rII/tU84yWTNM4gKv8oEMWOWIjMADlcA3httCvatqGqZwu09i2HUKBYIvUBcolsQRbaZf8R0jA0+cAIi6raJ4RyonlobS6fO5Nz9P3eNAXpdsTZTBkYgjrG07h75d9LWYdfszB14NbnGHzUix7iVfdzXUNk63t1W/wCRgMZ6VBvHYhd09pd9Trncr4T+X76RNRyAITqJQZWU5ggiFYJMawgBGNzqA47cjaDbo0V5GL8TzGHkZjW+LRIbwt3AqZmuDEVA1JzwgcySR7xI7C2V3FPJlf8AloqnzAAPzHkuNJnscroSNCOUCJUSI5HOjSQqKaykcDGdSlwTHQ8CR83HwfiNQmrcGM53jk93VX4MAfUGx+D8R6vo8kyvatL3U+anBWPscx8EQ1Q/MW/e/die7rOkyZkxWWzFFLYWXIXAzzXD7RXE2DVE/wD2tT//AAm//GKk7QrojGYl7KLkgDrmdB5xbOz1Qu0adBZmxEu2oGFWIVDyvqeOVrDWr1Ml5U1ldHlvYCzqythPJSAc9LxaNwAsmuS+cwI5Ofhl2Q2Xqx48rW1vbr0zPZHby7S7ysqH5zGA8lOFfhREViu1+WQ/M/vlHJ0y7MeZ+SY5e0YaKNOhCbmhMcmTIIx8BjGzRtRm7HyheZkIbUGrekKVEy8cXo0vPY3shZtY89xiFOl1W2sxrhTfoA3vGpbwTFpqQ1M4DvATbP7OInAi30PiUfu0QPYjs/u6N5hGc6a3+1VVB/6g59YrvbHvn303+ElHwSWvMPOYMgo5gDM9fIxMpXOvoa1UTPqisJZmJuzEsxJ1ZiSx65kw2sxN7gQkW63PwIIzE6t+UOFDjvALXIv0zyhJqy2kJh1HGA04RgDqlxM6jhc3/X2vFlXKzXIw5ixtYjQxA7EmXdjwA+v7MTU9rJ5xppo57TRU7JYTMqhHWU3JzgdkmDzw58iDGbJNmJiMqY8suuFijEYlORVhow110vBpHgkIvGYzzD6YZa/Ro4WAzPCAAtPJC4B+AEnytb5NvaE9obRAFyYb11UVTkzfHIen5mGQkknEwJ/CvDzMAHZeKZ4mOFPr5RydXAeGWPXUmDGldz4jbpyh1T7PC5n5jQI5pb2ubw+2NNmJNRlByYX8r5/EKrtEIcgG+kLy9oTJhGVh0EYBtPZ1tW00yycnJHqACPz940mMM3Srgs2WQfvAj0IuPgxuQMDMOkw0rJ3hNtdIVdusNe7BJJvYaxjNRRd5ZYmVVNJ4Mxmt1WUFt/62lxYZEgmw5xEVgJ2rILC16efboBNpsvYiLjs6SB58ekRcOcvwueThH9BL2SlhfMwIe3gRV/NfRH/R/ZFnSKVv1SZK/JrHybKLmpyiF3oo+8kOOnzwjEDI/citydPJv/a35RaTMjNd163BNViTxBHmP/kIskjfqjfSqk+RcKQeRB0MdKVG1ZT+2rZOFpNYg8X/AEnb8OrI1uf21H90Vzs43feZVBrNbCwYhckDLYY2OQc6heWvCNK29tejqqeZJNTI8Q8JLocLDNGsTa4YA+kG3eq6GnlLIp58km1z/MVndzqzG9ySYZLLUaCGK5fhWtq7i7LpMInic5a+E94VIy1AS2Y63jPNqbDZKp5MlXmi2JLC7GWRcM1shbMX0yi9b07WpaqrKPMLLJl3tLIzctmL9LC46w03rxzpDNTz1VFUFpVirsoBJu4viIJPhyET48r5fJlOXClG4ozecpBIOoNjmDmDY5jKEy1lMcJ5afEFMVNkQhS3DE8xChzaOoltTBlbKODS0zt/p6UkmlpyZKIgDuptMdtTZh9hfLPqIq0yYSSSSScySbkniSTmTAcwmWjFFLoG2wrW5QQrBmaCGNMEmlmC90YOwPCHlBS4vE98PIannnwEYA93elZMeZA9hf8AOJOufhygtFgt4Fwjl10vnrCdQbsPOOjRziuQPwqB+vzCUx8zyGZ8+A/OOmZa54k2HUwhWTMIC8tTzPE/vlABG7Re5zg9LtGYxIVb26Qn3RmGw9P19IkMLAYUFh8+sYAuKkjI2vxtCM2SznIxxKK2bGEZlXY2WNAkaTd4nNshDupKopAtDKinufC5OemekJ1LaL1zgMJTZ9eUdbHQhh8fpHpLY1cJ1NKmD7yD30P5xke53ZNNqMFRUsZMu3glgfzWGoZriyDpmc87cdgoKBJEtZctcKKLAf54mAAlSfEPKOzFsAvPMk6QZz4vaE6miLfez5Qtqzu6or+1Si7RpLeJhIqDf7oGOmGfr/2mFP8AxFlcFOef9UNaPZBm1lS4b/pKkkcsVu9menjlj0MTVNs3Bpm548F8v1jOP0dOX3skFqgRe9uhOYgQkNmpxFzAhgoqO+W/Io66kklcST1bFhF2VsaKhtxGZHrEwatJqHCb9OMZTvjXGfVq0yXPkkSQoV1Ci+MnM6HS9weHGDbP23MmSpsrFgngFpbrkbjMevPnfzhfdNDEqVMdundT3XirZeviH5xme9Ujuayen3S2Nf7X8Yt5YiPSNJ3QnttGnnO4QVKzMOO1gQFUgMOF7kX4a9Ijtt7WkKyy6rZ0tyowu7MwmXBOjrmBa1r5Zx3xadHF30ZpiEaJuP2YpOl9/WgiWwuksEqxGuJiLEZaDrnAoaXZJmgrJnSGU4lEyYsyS1tMQbPrbmNYm02p/HMypPVJMojvFF8c1Te9iMkTIDjfMDSFZZtaRTgxKXykWXY27GzUQOlMiqdGYsSw0Gpz6RJT94KKnAVVQDgqqtvYRTt5aaoqUlFZkuTRGxebiBmKASBaXyJCgHrHdh9n1IZizv4mdPCnRmXAxHPCoNr8L2ib5VsqXF9Ikts9nFFtFTNkhqaY2eJFtLY5/al6Z6krYnrFOTsJrMYBn0+DFmwx4sPMLh16X9Y1+n2mhOEMMoemZxhscjS7Eywxvoy+t7BZRQCTVOs0cZgDIx6hQCvpeMy3l3RqtnvhqZRS5srg4pb/ANrj6Gx6R6aDXhQusxDKnKHRhYhhceojuGT0xOTDW4nkdmhB50afvpu/IpqyZJwIy2DISBfA17exDC/SKtU7vSWzF1/tOXsYeTlYUwcxN1G7YAukwk8mAt7jSIp6GYPuH4/WABGWhJAGpieWWFUDllEdQS8IxEG58shC5ZWP2rHlxgQEnTZCEFN38oNTDCnvDZH15sbD2z+Lxpo5RvvHhfD+v7/OI2rmw6nTLAAafu0MTmwgMJKglYVv6D8/yhd6rlCez28Oel4XmOBwgAYzAz5fv9/pCsmlVBc6wJlUeENpjk6wAOZE3E+WgjUeyjs7E4iuqVDJrIlkXDWN+9YHhcDCPXlFT7Ndy3rp4upFOh/mvwyzwA8WPwL9I9GSkCjCoACgAAZAAZAAcowBTHBGY8oSqdCekRVTtPumkDvM5zqiqeN7sbHooY+kaBJoLzCOQH0h0BaEpUvxOeZHwBCkco1kBsC4qK9P/wB4a/8AdIlEj3v8QN797JOzpBmTM3NxLl3s0xuXQDK54RXqrfin2elXNY4506omYJQPibuwsgE/hT+WM+uV4xXbm8E6tntOntic5C2SqvBVHAZx0A/2lvlWT5rzTUTULm+FHZUUaAADgABHIgjMjsBmzZe0nYjTpRdPtJ/23BP0jME2oVYFSQygEN1GoPT/ADHpWbJVhmAfMRVtp9mtBOuTIVS2RKFkPuphcYNHTnZmG63aIkmZgm92sp+KKVwNn4iPwnLyi5bWoKbaKjup8hpgyuHVrj8LhTiHQ2y9YY1PYTSYgVn1CrfNby2NuSsUuPW8Rm0exRGI7mqNgfF3qKXHLCygAeohqX2cNgmdmFUoK4UmpwwuCw6C9riISo3CqJeL+TPS+uFXwMBe3iW4vnpeF27P9s05vJnlwNO7qGGXDwPl6Zw1bfnbdGxE0zfDkRMkhlH+tFF/cxy4pnSm0QE3YLKxBdkGhLX8Iv8AeB0AuT+7xZpe8ndr/D03jRFCYzqTfxnrzhSn7dJ5Fp1PTzeeqk+4aLVslaSrl95N2alOW00RmPAjAQR5kCFZIr2PxTl/yhKi2FXrLSbTz6WplWGRlujKeIIDEg35+0WXY9RVqStRKlry7p+8y6ggMPaIOp2jKpUwy8vUknle5hvQb9k6tkDEznH0iyOOftmgSqgHjCwYGKxs/e9W1tE7T1qTNDY8P8xiaYOLQntTdaRV2E6WrnQNo4HRhmOMLzOzqhaSskyFsq4QwJEzzMweInqTDvZjEzGB+6NPOJXHFWJashzNcqMg3l7EZwu1HODj/wAud4T6TFFj6r6xl+0dnTpDvLmy2V0NmXI29VuOvrHq+ZNsCeQJ/OPLdXtIzZkyaSSZjs9zn9pi3tnDhJAy2BUdMj6Qk4GjafI9YnXcHUA+kN51Cjj8Pl+kACVM47uwN7X/AFhCka7E/hv7k/oB7wvJoMAIxA3N9LcP8Q2pgACLi9zfPrAAJszSG6nODuNRrYkZZ6EjK3lDvZ8lTfFrwEADmhU4B7x2ab/v9/sQrNcmyqCeAABJJ4ZDMmJGi3Kr5rALST88/EjILdS9gPWNAhWWLruX2UT6x1eoV6en1JYYJswckVs1B/ERppe4MXPs57KzIcVFaoM1T/Ll3DKv9bEZFtbDh56aayxgDLZ9DLppSSZCBJaCwAGX+T1g7VoBzy+kHmPDWrqLLpeABw7hgbG8ZTJ3tQ7apxNdVkyMctSTZcZVlxk6DleJPffbrUslpksulxb+m5B0vx1jFZlX3h1zIu3PU39/zjQZ6a2rv1Q0y3m1MoXuQqsHc/2otyfaMu3s7bp0wGXRL3KnLvGAaaeqj7KDjnc+UZllckDoPKE8dzf2jKAO84kszEliSSTmSTmSTxMJd5CU545ijQDmZAhEmBGAesZdZYlTqPob2+hgq7QubQIELxO0dZFTCVc3D4rZcYTBD2Iup4HgfOBAhoqzslgxI4jI/u8GdTmbgADMEX+bQIEY+jUUXfHa8lQp7qXfUHAMV+BBtlFeptoTBL7+Zo4vLzucP4jbS/LXKBAiKe9s9bGlBJIrNI82vq2koyrkTd72FrXyGfGJV+zmsDhAUvf7Qchbc7HMeWcCBA9aOE29sumwtzpchbTmM1zyLKo8gDf1MWGn2dLQ3UuPM3+ogQIUOt0SfcpMtiuWXRgWVh/qUg20yvBqSbUrkxlMOBu1+nD8z5wIEMjNrRPPHFuyO2/vDMSlqsad26S3w5hlfwXDKRmBnowBuPWPPKzQMoECKYSb7JJxSeg4eOgmBAhqFgxQjJpkzBW+Z5+cCBAgLVuxuHU1IH8PIGDi7TEAHndsZ9ovWzuwKUXx1U92NhZZXgAPG7G5PDlpHIEazktG7XZzT0M950su7EAKJmE93riKkAZnw5m5FusW4PAgRhokZ3iI5QSZnxIgQIAInaFesoHUxVaztAZD4Uv5wIEctjIqzOu0He+ZWYJbWCrc2HEnKKVKXCDz/YHtAgR0jh9nZkzKw45RzFAgQGCM45RyBAgNOXgQIE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3806" name="Picture 14" descr="http://www.google.com.mx/url?source=imglanding&amp;ct=img&amp;q=http://rieles.com/newsletter/1207/06.jpg&amp;sa=X&amp;ei=NjW-UL-cHIKW2gWek4HIBg&amp;ved=0CAsQ8wc&amp;usg=AFQjCNHNYQfD1JKwHWBiSaJ_yz9WCR59c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4221088"/>
            <a:ext cx="2160240" cy="1440160"/>
          </a:xfrm>
          <a:prstGeom prst="rect">
            <a:avLst/>
          </a:prstGeom>
          <a:noFill/>
        </p:spPr>
      </p:pic>
      <p:pic>
        <p:nvPicPr>
          <p:cNvPr id="33808" name="Picture 16" descr="http://www.google.com.mx/url?source=imglanding&amp;ct=img&amp;q=http://1.bp.blogspot.com/_H7c72zNyj4s/TP8Slf19AeI/AAAAAAAAABE/OJ2lez29JMY/s1600/YYY.jpg&amp;sa=X&amp;ei=rDW-ULLSC4GG2wWghIH4Ag&amp;ved=0CAwQ8wc&amp;usg=AFQjCNGbj-ScE62rugSdeiSTiRIzlNiZDQ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4077072"/>
            <a:ext cx="2407597" cy="16070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63688" y="548680"/>
            <a:ext cx="196880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000" b="1" dirty="0" smtClean="0">
                <a:solidFill>
                  <a:srgbClr val="002060"/>
                </a:solidFill>
                <a:latin typeface="Bookman Old Style" pitchFamily="18" charset="0"/>
              </a:rPr>
              <a:t>Misión</a:t>
            </a:r>
            <a:endParaRPr lang="es-ES_tradnl" sz="3200" b="1" dirty="0" smtClean="0">
              <a:latin typeface="+mn-lt"/>
            </a:endParaRPr>
          </a:p>
        </p:txBody>
      </p:sp>
      <p:pic>
        <p:nvPicPr>
          <p:cNvPr id="16386" name="Picture 2" descr="http://www.google.com.mx/url?source=imglanding&amp;ct=img&amp;q=http://www.caec-ehcapl.org/wp-content/uploads/2011/11/misi%C3%B3n.png&amp;sa=X&amp;ei=KTa-ULHKO8SarAHmo4CABQ&amp;ved=0CAwQ8wc&amp;usg=AFQjCNFSKnrFOqQ8j_fh-rt85ncd4R8iQ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658716"/>
            <a:ext cx="1872208" cy="1872208"/>
          </a:xfrm>
          <a:prstGeom prst="rect">
            <a:avLst/>
          </a:prstGeom>
          <a:noFill/>
        </p:spPr>
      </p:pic>
      <p:pic>
        <p:nvPicPr>
          <p:cNvPr id="16388" name="Picture 4" descr="http://www.google.com.mx/url?source=imglanding&amp;ct=img&amp;q=http://sanic.org/solucionesverdes/images/proyecto/mision.png&amp;sa=X&amp;ei=RDa-UIrSA5H9qAGtz4HQBA&amp;ved=0CAwQ8wc&amp;usg=AFQjCNGBednFttf9PPmBkWRqqkE_LI1ra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7466" y="0"/>
            <a:ext cx="3766534" cy="189582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43608" y="2413338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MX" b="1" dirty="0" smtClean="0"/>
              <a:t>Es la razón de ser de la empresa, el motivo por el cual </a:t>
            </a:r>
          </a:p>
          <a:p>
            <a:pPr algn="just">
              <a:defRPr/>
            </a:pPr>
            <a:r>
              <a:rPr lang="es-MX" b="1" dirty="0" smtClean="0"/>
              <a:t>existe. Así mismo es la determinación de la/las funciones</a:t>
            </a:r>
          </a:p>
          <a:p>
            <a:pPr algn="just">
              <a:defRPr/>
            </a:pPr>
            <a:r>
              <a:rPr lang="es-MX" b="1" dirty="0" smtClean="0"/>
              <a:t> básicas que la empresa va a desempeñar en un entorno </a:t>
            </a:r>
          </a:p>
          <a:p>
            <a:pPr algn="just">
              <a:defRPr/>
            </a:pPr>
            <a:r>
              <a:rPr lang="es-MX" b="1" dirty="0" smtClean="0"/>
              <a:t>determinado para conseguir tal misión.</a:t>
            </a:r>
            <a:endParaRPr lang="es-ES_tradnl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57163" y="476672"/>
            <a:ext cx="898683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000" b="1" dirty="0"/>
              <a:t>Cliente</a:t>
            </a:r>
            <a:r>
              <a:rPr lang="es-ES_tradnl" sz="4000" dirty="0"/>
              <a:t> </a:t>
            </a:r>
          </a:p>
          <a:p>
            <a:endParaRPr lang="es-ES_tradnl" dirty="0"/>
          </a:p>
          <a:p>
            <a:r>
              <a:rPr lang="es-ES" sz="2000" dirty="0"/>
              <a:t>Un </a:t>
            </a:r>
            <a:r>
              <a:rPr lang="es-ES" sz="2000" b="1" dirty="0"/>
              <a:t>Cliente</a:t>
            </a:r>
            <a:r>
              <a:rPr lang="es-ES" sz="2000" dirty="0"/>
              <a:t> es la Organización o persona que recibe un </a:t>
            </a:r>
            <a:r>
              <a:rPr lang="es-ES" sz="2000" b="1" dirty="0"/>
              <a:t>producto o servicio</a:t>
            </a:r>
            <a:r>
              <a:rPr lang="es-ES_tradnl" sz="2000" dirty="0"/>
              <a:t>.</a:t>
            </a:r>
          </a:p>
        </p:txBody>
      </p:sp>
      <p:pic>
        <p:nvPicPr>
          <p:cNvPr id="22530" name="Picture 2" descr="http://tbn0.google.com/images?q=tbn:sp1DuukfIOg50M:http://www.alegriajoyeros.com/fotos/client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348880"/>
            <a:ext cx="3033382" cy="2287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http://tbn0.google.com/images?q=tbn:bhwiC2C-_Z7QNM:http://www.gabrielsuarez.com.ve/secciones/Talleres/empresa/imagenes%2520talleres%2520empresa/atencion%2520al%2520client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204864"/>
            <a:ext cx="3141608" cy="2119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2267744" y="548680"/>
            <a:ext cx="18954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rgbClr val="FF0000"/>
                </a:solidFill>
                <a:latin typeface="Matura MT Script Capitals" pitchFamily="66" charset="0"/>
              </a:rPr>
              <a:t>Externo</a:t>
            </a:r>
          </a:p>
        </p:txBody>
      </p:sp>
      <p:pic>
        <p:nvPicPr>
          <p:cNvPr id="15362" name="Picture 2" descr="http://www.google.com.mx/url?source=imglanding&amp;ct=img&amp;q=http://3.bp.blogspot.com/-YsEYs8zw6a0/TdhouXXi3BI/AAAAAAAAAAs/F-cjA_pRtrE/s1600/cliente-feliz.jpg&amp;sa=X&amp;ei=yzi-UIafLYL72QXZ74CABw&amp;ved=0CA0Q8wc4Vg&amp;usg=AFQjCNEN48ySuDTGj5H-0o3SXLo_7TZ5C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4941168"/>
            <a:ext cx="1788111" cy="1251223"/>
          </a:xfrm>
          <a:prstGeom prst="rect">
            <a:avLst/>
          </a:prstGeom>
          <a:noFill/>
        </p:spPr>
      </p:pic>
      <p:pic>
        <p:nvPicPr>
          <p:cNvPr id="15364" name="Picture 4" descr="http://www.google.com.mx/url?source=imglanding&amp;ct=img&amp;q=http://www.empowernetwork.com/iorantes/files/2012/08/feliz.jpg&amp;sa=X&amp;ei=6ji-UJ-ZI-HI2gWpvYDYAg&amp;ved=0CAwQ8wc&amp;usg=AFQjCNEXCjRHn0Z5n2Z8zY1ASWzNMuix1Q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4869160"/>
            <a:ext cx="1216736" cy="1285479"/>
          </a:xfrm>
          <a:prstGeom prst="rect">
            <a:avLst/>
          </a:prstGeom>
          <a:noFill/>
        </p:spPr>
      </p:pic>
      <p:pic>
        <p:nvPicPr>
          <p:cNvPr id="15366" name="Picture 6" descr="http://www.google.com.mx/url?source=imglanding&amp;ct=img&amp;q=http://www.gpn6.com/wp-content/gallery/imagenes-general/clientes-satisfechos.png&amp;sa=X&amp;ei=BTm-UO6rE4nc2AWvgoFQ&amp;ved=0CAsQ8wc&amp;usg=AFQjCNGIBSZS_GT0nVW86up9sYF9SHGF3w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4581128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00063" y="1000125"/>
            <a:ext cx="3917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000" b="1"/>
              <a:t>Cliente </a:t>
            </a:r>
            <a:r>
              <a:rPr lang="es-ES_tradnl" sz="4000" b="1">
                <a:solidFill>
                  <a:srgbClr val="FF0000"/>
                </a:solidFill>
                <a:latin typeface="Matura MT Script Capitals" pitchFamily="66" charset="0"/>
              </a:rPr>
              <a:t>Interno</a:t>
            </a:r>
            <a:endParaRPr lang="es-ES_tradnl" sz="400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179512" y="1988840"/>
            <a:ext cx="876935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es-ES" b="1" dirty="0"/>
              <a:t>El termino cliente interno  no acaba de ser aceptado, a este se le conoce </a:t>
            </a:r>
          </a:p>
          <a:p>
            <a:pPr algn="just"/>
            <a:r>
              <a:rPr lang="es-ES" b="1" dirty="0"/>
              <a:t>normalmente como: trabajador, asalariado, peón, obrero y a lo sumo, recurso</a:t>
            </a:r>
          </a:p>
          <a:p>
            <a:pPr algn="just"/>
            <a:r>
              <a:rPr lang="es-ES" b="1" dirty="0"/>
              <a:t> humano. Los que así razonan afirman “Cliente es quien paga”  o quien recibe</a:t>
            </a:r>
          </a:p>
          <a:p>
            <a:pPr algn="just"/>
            <a:r>
              <a:rPr lang="es-ES" b="1" dirty="0"/>
              <a:t> los productos o servicios y los trabajadores   no pagan sino que cobran. </a:t>
            </a:r>
            <a:endParaRPr lang="es-ES_tradnl" b="1" dirty="0"/>
          </a:p>
          <a:p>
            <a:endParaRPr lang="es-ES_tradnl" dirty="0"/>
          </a:p>
        </p:txBody>
      </p:sp>
      <p:pic>
        <p:nvPicPr>
          <p:cNvPr id="23555" name="Picture 3" descr="diner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0" y="3357563"/>
            <a:ext cx="16430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 descr="MRW_clienteinterno_G2_16062006p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077072"/>
            <a:ext cx="2196694" cy="1653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 descr="Go to fullsize imag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8" y="4929188"/>
            <a:ext cx="1643062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://www.google.com.mx/url?source=imglanding&amp;ct=img&amp;q=http://www.hoteljuice.com/wp-content/uploads/2009/12/cliente-interno.jpg&amp;sa=X&amp;ei=Ljq-UKz2G8ie2wWXhIGIBw&amp;ved=0CA4Q8wc&amp;usg=AFQjCNFoYnw3PksCfUP16LW4HqLSQcrB5w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3877610"/>
            <a:ext cx="2016224" cy="16281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500188"/>
            <a:ext cx="8218487" cy="4521200"/>
          </a:xfrm>
        </p:spPr>
        <p:txBody>
          <a:bodyPr/>
          <a:lstStyle/>
          <a:p>
            <a:pPr algn="just" eaLnBrk="1" hangingPunct="1"/>
            <a:r>
              <a:rPr lang="es-ES" sz="3200" dirty="0" smtClean="0"/>
              <a:t>Las empresas se deben caracterizar por el altísimo nivel en la calidad de los servicios que entrega a los clientes que nos compran o contratan. </a:t>
            </a:r>
            <a:r>
              <a:rPr lang="es-ES" sz="3200" b="1" dirty="0" smtClean="0"/>
              <a:t>La calidad de los servicios depende de las actitudes de todo el personal que labora en el negocio</a:t>
            </a:r>
            <a:r>
              <a:rPr lang="es-ES" sz="3200" dirty="0" smtClean="0"/>
              <a:t>. El servicio es, en esencia, el deseo y convicción de ayudar a otra persona en la solución de un problema o en la satisfacción de una necesidad. </a:t>
            </a: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285875" y="714375"/>
            <a:ext cx="698954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400" b="1" dirty="0" smtClean="0">
                <a:latin typeface="Arial Rounded MT Bold" pitchFamily="34" charset="0"/>
              </a:rPr>
              <a:t>ATENCIÓN  </a:t>
            </a:r>
            <a:r>
              <a:rPr lang="es-ES_tradnl" sz="4400" b="1" dirty="0">
                <a:latin typeface="Arial Rounded MT Bold" pitchFamily="34" charset="0"/>
              </a:rPr>
              <a:t>A  CLIENTES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04664"/>
            <a:ext cx="8229600" cy="4389437"/>
          </a:xfrm>
        </p:spPr>
        <p:txBody>
          <a:bodyPr/>
          <a:lstStyle/>
          <a:p>
            <a:pPr algn="ctr">
              <a:buNone/>
            </a:pPr>
            <a:r>
              <a:rPr lang="es-ES_tradnl" sz="2800" b="1" dirty="0" smtClean="0">
                <a:latin typeface="Arial Rounded MT Bold" pitchFamily="34" charset="0"/>
              </a:rPr>
              <a:t>ATENCIÓN  </a:t>
            </a:r>
            <a:r>
              <a:rPr lang="es-ES_tradnl" sz="2800" b="1" dirty="0" smtClean="0">
                <a:latin typeface="Arial Rounded MT Bold" pitchFamily="34" charset="0"/>
              </a:rPr>
              <a:t>A  CLIENTES</a:t>
            </a:r>
          </a:p>
          <a:p>
            <a:pPr algn="ctr">
              <a:buNone/>
            </a:pPr>
            <a:endParaRPr lang="es-ES" sz="900" dirty="0" smtClean="0"/>
          </a:p>
          <a:p>
            <a:pPr marL="0" algn="just">
              <a:buNone/>
            </a:pPr>
            <a:r>
              <a:rPr lang="es-ES" sz="2800" dirty="0" smtClean="0"/>
              <a:t>El personal en todos los niveles y áreas de una empresas debe ser consciente de que el éxito de las relaciones entre la empresa y cada uno de los clientes depende de las actitudes y conductas que observen en la atención de las demandas de las personas que son o representan al cliente.</a:t>
            </a:r>
          </a:p>
        </p:txBody>
      </p:sp>
      <p:pic>
        <p:nvPicPr>
          <p:cNvPr id="12290" name="Picture 2" descr="http://www.google.com.mx/url?source=imglanding&amp;ct=img&amp;q=http://2.bp.blogspot.com/-Lemc0qfGIdw/TXF5JXUp3jI/AAAAAAAAANk/9WIr6IYIYy4/s1600/clientes%2Bsatisfechos%2B1.jpg&amp;sa=X&amp;ei=Oj2-UNr3KoecyQHWuYCABg&amp;ved=0CAsQ8wc&amp;usg=AFQjCNEZwPayZqvbm5VDU-qI7m559PUOJ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077072"/>
            <a:ext cx="3744416" cy="2499222"/>
          </a:xfrm>
          <a:prstGeom prst="rect">
            <a:avLst/>
          </a:prstGeom>
          <a:noFill/>
        </p:spPr>
      </p:pic>
      <p:pic>
        <p:nvPicPr>
          <p:cNvPr id="12292" name="Picture 4" descr="http://www.google.com.mx/url?source=imglanding&amp;ct=img&amp;q=http://macroeconomia.com/site/wp-content/uploads/2012/11/clientes-satisfechos.jpg&amp;sa=X&amp;ei=mz2-UKSUO-KBywHItYC4Bg&amp;ved=0CAsQ8wc&amp;usg=AFQjCNHGdMt_HezuTlHFiToNbLmGBzu6S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904" y="4293096"/>
            <a:ext cx="3472725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_tradnl" sz="2800" b="1" dirty="0" smtClean="0">
                <a:solidFill>
                  <a:schemeClr val="tx1"/>
                </a:solidFill>
                <a:latin typeface="Arial Rounded MT Bold" pitchFamily="34" charset="0"/>
              </a:rPr>
              <a:t>ATENCIÓN  </a:t>
            </a:r>
            <a:r>
              <a:rPr lang="es-ES_tradnl" sz="2800" b="1" dirty="0" smtClean="0">
                <a:solidFill>
                  <a:schemeClr val="tx1"/>
                </a:solidFill>
                <a:latin typeface="Arial Rounded MT Bold" pitchFamily="34" charset="0"/>
              </a:rPr>
              <a:t>A  CLIENTES</a:t>
            </a:r>
            <a:br>
              <a:rPr lang="es-ES_tradnl" sz="2800" b="1" dirty="0" smtClean="0">
                <a:solidFill>
                  <a:schemeClr val="tx1"/>
                </a:solidFill>
                <a:latin typeface="Arial Rounded MT Bold" pitchFamily="34" charset="0"/>
              </a:rPr>
            </a:br>
            <a:endParaRPr lang="es-MX" sz="2800" dirty="0">
              <a:solidFill>
                <a:schemeClr val="tx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389437"/>
          </a:xfrm>
        </p:spPr>
        <p:txBody>
          <a:bodyPr/>
          <a:lstStyle/>
          <a:p>
            <a:pPr marL="0" algn="just">
              <a:buNone/>
            </a:pPr>
            <a:r>
              <a:rPr lang="es-ES" sz="2400" dirty="0" smtClean="0"/>
              <a:t>Lidiar con personas puede ser difícil. El servicio al cliente es vital para cualquier organización.</a:t>
            </a:r>
          </a:p>
          <a:p>
            <a:pPr algn="just">
              <a:buNone/>
            </a:pPr>
            <a:endParaRPr lang="es-ES" sz="2400" dirty="0" smtClean="0"/>
          </a:p>
          <a:p>
            <a:pPr marL="0" algn="just">
              <a:buNone/>
            </a:pPr>
            <a:r>
              <a:rPr lang="es-ES" sz="2400" dirty="0" smtClean="0"/>
              <a:t>Es por esto que el recurso humano debe estar bien </a:t>
            </a:r>
            <a:r>
              <a:rPr lang="es-ES" sz="2400" dirty="0" smtClean="0"/>
              <a:t>preparado para </a:t>
            </a:r>
            <a:r>
              <a:rPr lang="es-ES" sz="2400" dirty="0" smtClean="0"/>
              <a:t>enfrentar a todo tipo de clientes, porque no todos reaccionan igual ante las diferentes situaciones que se presentan en la empresa.</a:t>
            </a:r>
            <a:endParaRPr lang="es-MX" dirty="0" smtClean="0"/>
          </a:p>
        </p:txBody>
      </p:sp>
      <p:pic>
        <p:nvPicPr>
          <p:cNvPr id="11266" name="Picture 2" descr="http://www.google.com.mx/url?source=imglanding&amp;ct=img&amp;q=http://johanacartagena.files.wordpress.com/2010/12/aa1.jpg&amp;sa=X&amp;ei=ojy-UJTGDtLhqAH3jYGABQ&amp;ved=0CAwQ8wc4Fw&amp;usg=AFQjCNHg-YpnQlKURmJ6WFhnoUbx96fLg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043096"/>
            <a:ext cx="2736304" cy="23942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500" y="428625"/>
            <a:ext cx="8229600" cy="1143000"/>
          </a:xfrm>
        </p:spPr>
        <p:txBody>
          <a:bodyPr/>
          <a:lstStyle/>
          <a:p>
            <a:r>
              <a:rPr lang="es-ES_tradnl" sz="4400" b="1" smtClean="0"/>
              <a:t>Principios del servicio es primero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smtClean="0"/>
              <a:t>1.- Sentirse bien consigo mismo</a:t>
            </a:r>
          </a:p>
          <a:p>
            <a:endParaRPr lang="es-ES_tradnl" sz="800" smtClean="0"/>
          </a:p>
          <a:p>
            <a:r>
              <a:rPr lang="es-ES_tradnl" smtClean="0"/>
              <a:t>2.- Prácticas de cortesía</a:t>
            </a:r>
          </a:p>
          <a:p>
            <a:endParaRPr lang="es-ES_tradnl" sz="800" smtClean="0"/>
          </a:p>
          <a:p>
            <a:r>
              <a:rPr lang="es-ES_tradnl" smtClean="0"/>
              <a:t>3.- Utilizar comunicación Positiva</a:t>
            </a:r>
          </a:p>
          <a:p>
            <a:endParaRPr lang="es-ES_tradnl" sz="800" smtClean="0"/>
          </a:p>
          <a:p>
            <a:r>
              <a:rPr lang="es-ES_tradnl" smtClean="0"/>
              <a:t>4.- Habilidad para escuchar y preguntar</a:t>
            </a:r>
          </a:p>
          <a:p>
            <a:endParaRPr lang="es-ES_tradnl" sz="900" smtClean="0"/>
          </a:p>
          <a:p>
            <a:r>
              <a:rPr lang="es-ES_tradnl" smtClean="0"/>
              <a:t>5.- Actuar Profesionalmente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google.com.mx/url?source=imglanding&amp;ct=img&amp;q=http://www.newsazb.com/TheAZB/wp-content/uploads/2012/06/avanza_en_carrera_profesional.jpg&amp;sa=X&amp;ei=Fj6-UJWHBqmf2QWM3YH4BA&amp;ved=0CAsQ8wc&amp;usg=AFQjCNEke2dYFGw7VI4bmnKEWVQWknQth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6650" y="2420888"/>
            <a:ext cx="1507350" cy="20098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 smtClean="0"/>
              <a:t>Sentirse bien consigo mismo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988840"/>
            <a:ext cx="8229600" cy="4389437"/>
          </a:xfrm>
        </p:spPr>
        <p:txBody>
          <a:bodyPr/>
          <a:lstStyle/>
          <a:p>
            <a:r>
              <a:rPr lang="es-ES_tradnl" sz="2800" b="1" dirty="0" smtClean="0"/>
              <a:t>¿Te  gusta tu trabajo?</a:t>
            </a:r>
          </a:p>
          <a:p>
            <a:pPr>
              <a:buFont typeface="Wingdings 2" pitchFamily="18" charset="2"/>
              <a:buNone/>
            </a:pPr>
            <a:r>
              <a:rPr lang="es-ES_tradnl" sz="2400" dirty="0" smtClean="0"/>
              <a:t>     ¿</a:t>
            </a:r>
            <a:r>
              <a:rPr lang="es-ES_tradnl" sz="2400" dirty="0" smtClean="0"/>
              <a:t>qué </a:t>
            </a:r>
            <a:r>
              <a:rPr lang="es-ES_tradnl" sz="2400" dirty="0" smtClean="0"/>
              <a:t>sucede si desempeñas un trabajo que te gusta?</a:t>
            </a:r>
          </a:p>
          <a:p>
            <a:pPr>
              <a:buFont typeface="Wingdings 2" pitchFamily="18" charset="2"/>
              <a:buNone/>
            </a:pPr>
            <a:r>
              <a:rPr lang="es-ES_tradnl" sz="2400" dirty="0" smtClean="0"/>
              <a:t>      y ¿</a:t>
            </a:r>
            <a:r>
              <a:rPr lang="es-ES_tradnl" sz="2400" dirty="0" smtClean="0"/>
              <a:t>qué </a:t>
            </a:r>
            <a:r>
              <a:rPr lang="es-ES_tradnl" sz="2400" dirty="0" smtClean="0"/>
              <a:t>si lo haces con uno que no te gusta?</a:t>
            </a:r>
            <a:endParaRPr lang="es-ES_tradnl" sz="2800" dirty="0" smtClean="0"/>
          </a:p>
          <a:p>
            <a:endParaRPr lang="es-ES_tradnl" sz="2800" dirty="0" smtClean="0"/>
          </a:p>
          <a:p>
            <a:r>
              <a:rPr lang="es-ES_tradnl" sz="2800" b="1" dirty="0" smtClean="0"/>
              <a:t>¿Tu  apariencia es profesional?</a:t>
            </a:r>
          </a:p>
          <a:p>
            <a:pPr>
              <a:buFont typeface="Wingdings 2" pitchFamily="18" charset="2"/>
              <a:buNone/>
            </a:pPr>
            <a:r>
              <a:rPr lang="es-ES_tradnl" sz="2800" b="1" dirty="0" smtClean="0"/>
              <a:t>    </a:t>
            </a:r>
            <a:r>
              <a:rPr lang="es-ES_tradnl" sz="2400" dirty="0" smtClean="0"/>
              <a:t>Si proyectas una imagen profesional te ayuda mucho a sentirte bien, te hace sentir </a:t>
            </a:r>
            <a:r>
              <a:rPr lang="es-ES_tradnl" sz="2400" dirty="0" smtClean="0"/>
              <a:t>más </a:t>
            </a:r>
            <a:r>
              <a:rPr lang="es-ES_tradnl" sz="2400" dirty="0" smtClean="0"/>
              <a:t>seguro y complacido ante ti misma de tu apariencia.</a:t>
            </a:r>
            <a:endParaRPr lang="es-ES_tradnl" sz="2800" b="1" dirty="0" smtClean="0"/>
          </a:p>
          <a:p>
            <a:pPr>
              <a:buFont typeface="Wingdings 2" pitchFamily="18" charset="2"/>
              <a:buNone/>
            </a:pPr>
            <a:r>
              <a:rPr lang="es-ES_tradnl" sz="2800" b="1" dirty="0" smtClean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s-ES_tradnl" b="1" dirty="0" smtClean="0"/>
              <a:t>     Prácticas de cortesía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340768"/>
            <a:ext cx="8229600" cy="3143250"/>
          </a:xfrm>
        </p:spPr>
        <p:txBody>
          <a:bodyPr/>
          <a:lstStyle/>
          <a:p>
            <a:pPr marL="0" eaLnBrk="1" hangingPunct="1">
              <a:buFont typeface="Wingdings 2" pitchFamily="18" charset="2"/>
              <a:buNone/>
            </a:pPr>
            <a:r>
              <a:rPr lang="es-ES" dirty="0" smtClean="0"/>
              <a:t>Es importante ser cortés todos los días y con quien traten.</a:t>
            </a:r>
          </a:p>
          <a:p>
            <a:pPr marL="0" algn="just" eaLnBrk="1" hangingPunct="1">
              <a:buFont typeface="Wingdings 2" pitchFamily="18" charset="2"/>
              <a:buNone/>
            </a:pPr>
            <a:r>
              <a:rPr lang="es-ES" dirty="0" smtClean="0"/>
              <a:t>Sé cortés incluso cuando hayas tenido un mal día, el cliente no tiene </a:t>
            </a:r>
            <a:r>
              <a:rPr lang="es-ES" dirty="0" smtClean="0"/>
              <a:t>por qué </a:t>
            </a:r>
            <a:r>
              <a:rPr lang="es-ES" dirty="0" smtClean="0"/>
              <a:t>saberlo. Y tú puedes ser la primera persona de la empresa en ser contactado</a:t>
            </a:r>
          </a:p>
          <a:p>
            <a:pPr eaLnBrk="1" hangingPunct="1"/>
            <a:endParaRPr lang="es-ES" dirty="0" smtClean="0"/>
          </a:p>
          <a:p>
            <a:pPr eaLnBrk="1" hangingPunct="1"/>
            <a:endParaRPr lang="es-ES" dirty="0" smtClean="0"/>
          </a:p>
        </p:txBody>
      </p:sp>
      <p:pic>
        <p:nvPicPr>
          <p:cNvPr id="14340" name="Picture 5" descr="dejarFum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725144"/>
            <a:ext cx="1309829" cy="1617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www.google.com.mx/url?source=imglanding&amp;ct=img&amp;q=http://2.bp.blogspot.com/-jM5UkG4-Ifo/TpPTD0UpTNI/AAAAAAAAEsM/FWGuEJq1Rfk/s1600/c3.jpg&amp;sa=X&amp;ei=Oz--UJfPDYS82wWi0IC4DQ&amp;ved=0CAwQ8wc&amp;usg=AFQjCNHx_TStbZV_1WkQdyxDyjb0FZlE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933056"/>
            <a:ext cx="2448272" cy="2448272"/>
          </a:xfrm>
          <a:prstGeom prst="rect">
            <a:avLst/>
          </a:prstGeom>
          <a:noFill/>
        </p:spPr>
      </p:pic>
      <p:pic>
        <p:nvPicPr>
          <p:cNvPr id="8196" name="Picture 4" descr="http://www.google.com.mx/url?source=imglanding&amp;ct=img&amp;q=http://1.bp.blogspot.com/-Aybx6Aoojs4/TdXQz-aL4GI/AAAAAAAAAAM/xKNJTI5tS90/s1600/tecnico_enfermeria.jpg&amp;sa=X&amp;ei=cD--UJTPMKKg2gWghIAw&amp;ved=0CA4Q8wc&amp;usg=AFQjCNG4Ndq0qt2mxn7PwdVd2bySVql1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861048"/>
            <a:ext cx="2359770" cy="2523381"/>
          </a:xfrm>
          <a:prstGeom prst="rect">
            <a:avLst/>
          </a:prstGeom>
          <a:noFill/>
        </p:spPr>
      </p:pic>
      <p:pic>
        <p:nvPicPr>
          <p:cNvPr id="8198" name="Picture 6" descr="http://www.google.com.mx/url?source=imglanding&amp;ct=img&amp;q=http://galileo65.files.wordpress.com/2011/05/x_roja3.gif&amp;sa=X&amp;ei=lz--UIbwGeai2QWm1YGIDQ&amp;ved=0CAsQ8wc&amp;usg=AFQjCNFKibUGw7INbfdxHfvAD_326q-xo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3616220"/>
            <a:ext cx="930399" cy="1054454"/>
          </a:xfrm>
          <a:prstGeom prst="rect">
            <a:avLst/>
          </a:prstGeom>
          <a:noFill/>
        </p:spPr>
      </p:pic>
      <p:pic>
        <p:nvPicPr>
          <p:cNvPr id="8200" name="Picture 8" descr="http://www.google.com.mx/url?source=imglanding&amp;ct=img&amp;q=http://ivylucero.files.wordpress.com/2011/11/a.jpg?w=495&amp;sa=X&amp;ei=CkG-UNjMNsfg2QWwuoC4Cg&amp;ved=0CAwQ8wc4gAE&amp;usg=AFQjCNEKEfxgdEZGNKRLEphh7BUs0JHpnQ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4653136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algn="ctr"/>
            <a:r>
              <a:rPr lang="es-ES_tradnl" b="1" dirty="0" smtClean="0"/>
              <a:t>Utilizar comunicación positiva</a:t>
            </a:r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84576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s-ES_tradnl" dirty="0" smtClean="0"/>
              <a:t>Crea una buena impresión mostrando al cliente que eres todo un profesional</a:t>
            </a:r>
          </a:p>
        </p:txBody>
      </p:sp>
      <p:pic>
        <p:nvPicPr>
          <p:cNvPr id="7170" name="Picture 2" descr="http://t3.gstatic.com/images?q=tbn:ANd9GcQ_BhSnYP8vojWQOZDDWRGgvcoQQjiMLgKwpHcdyGI7fbd573qIS9s8pbh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6310" y="2348880"/>
            <a:ext cx="2668161" cy="1566292"/>
          </a:xfrm>
          <a:prstGeom prst="rect">
            <a:avLst/>
          </a:prstGeom>
          <a:noFill/>
        </p:spPr>
      </p:pic>
      <p:pic>
        <p:nvPicPr>
          <p:cNvPr id="7172" name="Picture 4" descr="comunicand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797152"/>
            <a:ext cx="3456384" cy="1728192"/>
          </a:xfrm>
          <a:prstGeom prst="rect">
            <a:avLst/>
          </a:prstGeom>
          <a:noFill/>
        </p:spPr>
      </p:pic>
      <p:pic>
        <p:nvPicPr>
          <p:cNvPr id="7174" name="Picture 6" descr="http://www.google.com.mx/url?source=imglanding&amp;ct=img&amp;q=http://3.bp.blogspot.com/_DzpUxg_Tgj0/Sns3skBjj-I/AAAAAAAAACo/yxqUb41H-6A/s320/consultoria.jpg&amp;sa=X&amp;ei=0UK-ULDcIofm2AWfmoGAAg&amp;ved=0CAsQ8wc&amp;usg=AFQjCNGPqdp59i4VHU21eukY-yBWkWo-Z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149080"/>
            <a:ext cx="2857500" cy="2152650"/>
          </a:xfrm>
          <a:prstGeom prst="rect">
            <a:avLst/>
          </a:prstGeom>
          <a:noFill/>
        </p:spPr>
      </p:pic>
      <p:pic>
        <p:nvPicPr>
          <p:cNvPr id="7176" name="Picture 8" descr="http://www.google.com.mx/url?source=imglanding&amp;ct=img&amp;q=http://4.bp.blogspot.com/-LbeBGjXiKGE/UIriX7rSpKI/AAAAAAAAAAk/LXWzKKq_WZ8/s1600/ok.jpg&amp;sa=X&amp;ei=hUO-UOTSNcq02gXTkICIBA&amp;ved=0CAwQ8wc&amp;usg=AFQjCNHOJm69qThWoaZEaMt03D3ahc767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1844824"/>
            <a:ext cx="4486275" cy="2990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>
          <a:xfrm>
            <a:off x="500063" y="428625"/>
            <a:ext cx="8229600" cy="1143000"/>
          </a:xfrm>
        </p:spPr>
        <p:txBody>
          <a:bodyPr/>
          <a:lstStyle/>
          <a:p>
            <a:pPr algn="ctr"/>
            <a:r>
              <a:rPr lang="es-ES_tradnl" sz="4000" b="1" dirty="0" smtClean="0"/>
              <a:t>Habilidad para escuchar y preguntar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ES" dirty="0" smtClean="0"/>
              <a:t>Es importante para asegurarse  de que se comprendieron </a:t>
            </a:r>
            <a:r>
              <a:rPr lang="es-ES" dirty="0" smtClean="0"/>
              <a:t> las </a:t>
            </a:r>
            <a:r>
              <a:rPr lang="es-ES" dirty="0" smtClean="0"/>
              <a:t>necesidades  y expectativas del cliente y así satisfacerlas.</a:t>
            </a:r>
          </a:p>
          <a:p>
            <a:pPr eaLnBrk="1" hangingPunct="1">
              <a:buFont typeface="Wingdings 2" pitchFamily="18" charset="2"/>
              <a:buNone/>
            </a:pPr>
            <a:endParaRPr lang="es-ES" dirty="0" smtClean="0"/>
          </a:p>
          <a:p>
            <a:pPr eaLnBrk="1" hangingPunct="1"/>
            <a:r>
              <a:rPr lang="es-ES" dirty="0" smtClean="0"/>
              <a:t>Sé atento. Que la otra persona sepa que está </a:t>
            </a:r>
            <a:r>
              <a:rPr lang="es-ES" smtClean="0"/>
              <a:t>siendo </a:t>
            </a:r>
            <a:r>
              <a:rPr lang="es-ES" smtClean="0"/>
              <a:t>escuchada  </a:t>
            </a:r>
            <a:r>
              <a:rPr lang="es-ES" dirty="0" smtClean="0"/>
              <a:t>y que eres sincero y honesto al momento de ayudarle.</a:t>
            </a:r>
          </a:p>
        </p:txBody>
      </p:sp>
      <p:pic>
        <p:nvPicPr>
          <p:cNvPr id="16388" name="Picture 5" descr="reun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88" y="4714875"/>
            <a:ext cx="226218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404664"/>
            <a:ext cx="8229600" cy="4389437"/>
          </a:xfrm>
        </p:spPr>
        <p:txBody>
          <a:bodyPr/>
          <a:lstStyle/>
          <a:p>
            <a:pPr eaLnBrk="1" hangingPunct="1"/>
            <a:endParaRPr lang="es-ES" dirty="0" smtClean="0"/>
          </a:p>
          <a:p>
            <a:pPr eaLnBrk="1" hangingPunct="1"/>
            <a:r>
              <a:rPr lang="es-ES" dirty="0" smtClean="0"/>
              <a:t>Ofrece sugerencias, si no sabes la respuesta a algo, dilo como también di que buscarás a alguien que tenga la información requerida para asistirle y hazlo.</a:t>
            </a:r>
          </a:p>
        </p:txBody>
      </p:sp>
      <p:pic>
        <p:nvPicPr>
          <p:cNvPr id="5122" name="Picture 2" descr="http://www.google.com.mx/url?source=imglanding&amp;ct=img&amp;q=http://www.todo-peru.com/wp-content/uploads/2011/04/ventas_cruzadas_atendiendo_personas.jpg&amp;sa=X&amp;ei=M0S-UNrSB6Sw2wWEwoHoBw&amp;ved=0CAsQ8wc&amp;usg=AFQjCNEkzniyG_Ra-jKKm8h7WhMz7lEdL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708920"/>
            <a:ext cx="2774082" cy="2774082"/>
          </a:xfrm>
          <a:prstGeom prst="rect">
            <a:avLst/>
          </a:prstGeom>
          <a:noFill/>
        </p:spPr>
      </p:pic>
      <p:pic>
        <p:nvPicPr>
          <p:cNvPr id="5124" name="Picture 4" descr="http://www.google.com.mx/url?source=imglanding&amp;ct=img&amp;q=http://www.australia4u.es/assets/konsultacje_eng.jpg&amp;sa=X&amp;ei=W0S-ULiKI-Xk2QWu9ID4Cg&amp;ved=0CAwQ8wc4Gg&amp;usg=AFQjCNG4-Ydsr2Jdnpm7sJ_kddzLdeml6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674094"/>
            <a:ext cx="3816424" cy="28727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_tradnl" b="1" smtClean="0"/>
              <a:t>Actuar profesionalmente</a:t>
            </a:r>
            <a:r>
              <a:rPr lang="es-ES_tradnl" smtClean="0"/>
              <a:t/>
            </a:r>
            <a:br>
              <a:rPr lang="es-ES_tradnl" smtClean="0"/>
            </a:br>
            <a:r>
              <a:rPr lang="es-ES_tradnl" sz="3200" smtClean="0"/>
              <a:t>en todos los aspectos de tu trabajo</a:t>
            </a:r>
            <a:endParaRPr lang="es-ES_tradnl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Ética</a:t>
            </a:r>
          </a:p>
          <a:p>
            <a:r>
              <a:rPr lang="es-ES_tradnl" dirty="0" smtClean="0"/>
              <a:t>Confidencialidad</a:t>
            </a:r>
          </a:p>
          <a:p>
            <a:r>
              <a:rPr lang="es-ES_tradnl" dirty="0" smtClean="0"/>
              <a:t>Cumplir con lo que se prometa</a:t>
            </a:r>
          </a:p>
          <a:p>
            <a:r>
              <a:rPr lang="es-ES_tradnl" dirty="0" smtClean="0"/>
              <a:t>Ser rápidos y eficientes</a:t>
            </a:r>
          </a:p>
          <a:p>
            <a:r>
              <a:rPr lang="es-ES_tradnl" dirty="0" smtClean="0"/>
              <a:t>Dar un trato personal a cada cliente</a:t>
            </a:r>
          </a:p>
          <a:p>
            <a:r>
              <a:rPr lang="es-ES_tradnl" dirty="0" smtClean="0"/>
              <a:t>Estar preparado en lo que haces</a:t>
            </a:r>
          </a:p>
          <a:p>
            <a:r>
              <a:rPr lang="es-ES_tradnl" dirty="0" smtClean="0"/>
              <a:t>Ser humano</a:t>
            </a:r>
          </a:p>
          <a:p>
            <a:r>
              <a:rPr lang="es-ES_tradnl" dirty="0" smtClean="0"/>
              <a:t>Tener compromiso para superarte cada día, luchar por ser mejor</a:t>
            </a:r>
          </a:p>
          <a:p>
            <a:pPr>
              <a:buFont typeface="Wingdings 2" pitchFamily="18" charset="2"/>
              <a:buNone/>
            </a:pPr>
            <a:endParaRPr lang="es-ES_trad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 Tratar de no fallar, de hacer las cosas bien a la primera cuando te equivocas otra persona trabaja más duro para solucionar tu error.</a:t>
            </a:r>
          </a:p>
          <a:p>
            <a:r>
              <a:rPr lang="es-ES_tradnl" dirty="0" smtClean="0"/>
              <a:t>Respeto, por ti mismo por tu trabajo, por tus compañeros y por tu empresa.</a:t>
            </a:r>
          </a:p>
          <a:p>
            <a:r>
              <a:rPr lang="es-ES_tradnl" dirty="0" smtClean="0"/>
              <a:t>Apoyar sin usurpar.</a:t>
            </a:r>
          </a:p>
          <a:p>
            <a:r>
              <a:rPr lang="es-ES" dirty="0" smtClean="0"/>
              <a:t>Sé sincero y ten en claro que representas a la empresa en todo momento.</a:t>
            </a:r>
            <a:endParaRPr lang="es-ES_trad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850"/>
            <a:ext cx="7186634" cy="438134"/>
          </a:xfrm>
        </p:spPr>
        <p:txBody>
          <a:bodyPr/>
          <a:lstStyle/>
          <a:p>
            <a:r>
              <a:rPr lang="es-MX" sz="2400" b="1" dirty="0" smtClean="0"/>
              <a:t>Las 10 reglas para una excelente atención en el servicio.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389437"/>
          </a:xfrm>
        </p:spPr>
        <p:txBody>
          <a:bodyPr/>
          <a:lstStyle/>
          <a:p>
            <a:pPr lvl="0"/>
            <a:r>
              <a:rPr lang="es-MX" sz="2000" dirty="0" smtClean="0"/>
              <a:t>No haga esperar al cliente, salúdelo de inmediato. </a:t>
            </a:r>
          </a:p>
          <a:p>
            <a:pPr lvl="0"/>
            <a:r>
              <a:rPr lang="es-MX" sz="2000" dirty="0" smtClean="0"/>
              <a:t>Dar atención total, sin distracciones o interrupciones </a:t>
            </a:r>
          </a:p>
          <a:p>
            <a:pPr lvl="0"/>
            <a:r>
              <a:rPr lang="es-MX" sz="2000" dirty="0" smtClean="0"/>
              <a:t>Haga que los primeros 30 segundos cuenten </a:t>
            </a:r>
          </a:p>
          <a:p>
            <a:pPr lvl="0"/>
            <a:r>
              <a:rPr lang="es-MX" sz="2000" dirty="0" smtClean="0"/>
              <a:t>Sea natural, no falso o robotizado </a:t>
            </a:r>
          </a:p>
          <a:p>
            <a:pPr lvl="0"/>
            <a:r>
              <a:rPr lang="es-MX" sz="2000" dirty="0" smtClean="0"/>
              <a:t>Demuestre energía y cordialidad (entusiasmo) </a:t>
            </a:r>
          </a:p>
          <a:p>
            <a:pPr lvl="0"/>
            <a:r>
              <a:rPr lang="es-MX" sz="2000" dirty="0" smtClean="0"/>
              <a:t>Sea agente de su cliente (sino puede usted resolver el problema, ayude para ver quien puede) </a:t>
            </a:r>
          </a:p>
          <a:p>
            <a:pPr lvl="0"/>
            <a:r>
              <a:rPr lang="es-MX" sz="2000" dirty="0" smtClean="0"/>
              <a:t>Piense, use su sentido común para ver como puede resolver el problema del cliente </a:t>
            </a:r>
          </a:p>
          <a:p>
            <a:pPr lvl="0"/>
            <a:r>
              <a:rPr lang="es-MX" sz="2000" dirty="0" smtClean="0"/>
              <a:t>Algunas veces ajuste las reglas (si la regla puede ser cuestionada) </a:t>
            </a:r>
          </a:p>
          <a:p>
            <a:pPr lvl="0"/>
            <a:r>
              <a:rPr lang="es-MX" sz="2000" dirty="0" smtClean="0"/>
              <a:t>Haga que los últimos 30 segundos cuenten (dejar una buena impresión) </a:t>
            </a:r>
          </a:p>
          <a:p>
            <a:pPr lvl="0"/>
            <a:r>
              <a:rPr lang="es-MX" sz="2000" dirty="0" smtClean="0"/>
              <a:t>Manténgase en forma, cuide su persona.</a:t>
            </a:r>
          </a:p>
          <a:p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8229600" cy="4389437"/>
          </a:xfrm>
        </p:spPr>
        <p:txBody>
          <a:bodyPr/>
          <a:lstStyle/>
          <a:p>
            <a:pPr>
              <a:buNone/>
            </a:pPr>
            <a:r>
              <a:rPr lang="es-MX" b="1" dirty="0" smtClean="0"/>
              <a:t>Los seis pecados capitales del servicio.</a:t>
            </a:r>
            <a:r>
              <a:rPr lang="es-MX" dirty="0" smtClean="0"/>
              <a:t> </a:t>
            </a:r>
          </a:p>
          <a:p>
            <a:pPr>
              <a:buNone/>
            </a:pPr>
            <a:endParaRPr lang="es-MX" dirty="0" smtClean="0"/>
          </a:p>
          <a:p>
            <a:pPr lvl="0"/>
            <a:r>
              <a:rPr lang="es-MX" dirty="0" smtClean="0"/>
              <a:t>Apatía </a:t>
            </a:r>
          </a:p>
          <a:p>
            <a:pPr lvl="0"/>
            <a:r>
              <a:rPr lang="es-MX" dirty="0" smtClean="0"/>
              <a:t>Sacudirse al cliente </a:t>
            </a:r>
          </a:p>
          <a:p>
            <a:pPr lvl="0"/>
            <a:r>
              <a:rPr lang="es-MX" dirty="0" smtClean="0"/>
              <a:t>Frialdad (indiferencia) </a:t>
            </a:r>
          </a:p>
          <a:p>
            <a:pPr lvl="0"/>
            <a:r>
              <a:rPr lang="es-MX" dirty="0" smtClean="0"/>
              <a:t>Actuar en forma robotizada </a:t>
            </a:r>
          </a:p>
          <a:p>
            <a:pPr lvl="0"/>
            <a:r>
              <a:rPr lang="es-MX" dirty="0" smtClean="0"/>
              <a:t>Rigidez (intransigente) </a:t>
            </a:r>
          </a:p>
          <a:p>
            <a:pPr lvl="0"/>
            <a:r>
              <a:rPr lang="es-MX" dirty="0" smtClean="0"/>
              <a:t>Enviar el cliente de un lado a otro. </a:t>
            </a:r>
          </a:p>
          <a:p>
            <a:endParaRPr lang="es-MX" dirty="0"/>
          </a:p>
        </p:txBody>
      </p:sp>
      <p:pic>
        <p:nvPicPr>
          <p:cNvPr id="1026" name="Picture 2" descr="http://www.google.com.mx/url?source=imglanding&amp;ct=img&amp;q=http://jcvalda.files.wordpress.com/2011/11/jefe-enojado.jpg&amp;sa=X&amp;ei=NEa-UMGpKuWU2gWo5ICACg&amp;ved=0CAwQ8wc&amp;usg=AFQjCNGzO_uUFrkyQh5fQMHT53l2qFeR9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124744"/>
            <a:ext cx="3048000" cy="2286001"/>
          </a:xfrm>
          <a:prstGeom prst="rect">
            <a:avLst/>
          </a:prstGeom>
          <a:noFill/>
        </p:spPr>
      </p:pic>
      <p:pic>
        <p:nvPicPr>
          <p:cNvPr id="1028" name="Picture 4" descr="http://www.google.com.mx/url?source=imglanding&amp;ct=img&amp;q=http://3.bp.blogspot.com/_XJasbT7I58s/TKeJ29meIWI/AAAAAAAAAAM/trUt8NLZ0QA/s1600/c-enojado2.jpg&amp;sa=X&amp;ei=dka-UPTbG-XL2QXU-4GYAg&amp;ved=0CAwQ8wc&amp;usg=AFQjCNFM1r655pNhIB7xwAZuzTysaQ0ox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365104"/>
            <a:ext cx="1512168" cy="2271241"/>
          </a:xfrm>
          <a:prstGeom prst="rect">
            <a:avLst/>
          </a:prstGeom>
          <a:noFill/>
        </p:spPr>
      </p:pic>
      <p:pic>
        <p:nvPicPr>
          <p:cNvPr id="1030" name="Picture 6" descr="http://www.google.com.mx/url?source=imglanding&amp;ct=img&amp;q=http://mba.americaeconomia.com/sites/mba.americaeconomia.com/files/imagecache/imagen_articulo/cliente_enojado_0.jpg&amp;sa=X&amp;ei=lUa-UP3bOtDs2AXsuIC4BQ&amp;ved=0CAsQ8wc&amp;usg=AFQjCNEpMHqXj9Pn066s6NQ3lWRNWsNEh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221088"/>
            <a:ext cx="4667250" cy="2333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844</TotalTime>
  <Words>992</Words>
  <Application>Microsoft Office PowerPoint</Application>
  <PresentationFormat>Presentación en pantalla (4:3)</PresentationFormat>
  <Paragraphs>99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Flujo</vt:lpstr>
      <vt:lpstr>Servicio y atención a Clientes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Las empresas se deben caracterizar por el altísimo nivel en la calidad de los servicios que entrega a los clientes que nos compran o contratan. La calidad de los servicios depende de las actitudes de todo el personal que labora en el negocio. El servicio es, en esencia, el deseo y convicción de ayudar a otra persona en la solución de un problema o en la satisfacción de una necesidad. </vt:lpstr>
      <vt:lpstr>Diapositiva 10</vt:lpstr>
      <vt:lpstr>ATENCIÓN  A  CLIENTES </vt:lpstr>
      <vt:lpstr>Principios del servicio es primero</vt:lpstr>
      <vt:lpstr>Sentirse bien consigo mismo</vt:lpstr>
      <vt:lpstr>     Prácticas de cortesía</vt:lpstr>
      <vt:lpstr>Utilizar comunicación positiva</vt:lpstr>
      <vt:lpstr>Habilidad para escuchar y preguntar</vt:lpstr>
      <vt:lpstr>Diapositiva 17</vt:lpstr>
      <vt:lpstr>Actuar profesionalmente en todos los aspectos de tu trabajo</vt:lpstr>
      <vt:lpstr>Diapositiva 19</vt:lpstr>
      <vt:lpstr>Las 10 reglas para una excelente atención en el servicio.</vt:lpstr>
      <vt:lpstr>Diapositiva 21</vt:lpstr>
    </vt:vector>
  </TitlesOfParts>
  <Company>cfe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Cómo dar un buen servicio al cliente</dc:title>
  <dc:creator>dulce higuera acosta</dc:creator>
  <cp:lastModifiedBy>usuario</cp:lastModifiedBy>
  <cp:revision>76</cp:revision>
  <dcterms:created xsi:type="dcterms:W3CDTF">2008-07-02T17:49:20Z</dcterms:created>
  <dcterms:modified xsi:type="dcterms:W3CDTF">2012-12-05T17:42:47Z</dcterms:modified>
</cp:coreProperties>
</file>